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76" r:id="rId2"/>
    <p:sldId id="485" r:id="rId3"/>
    <p:sldId id="477" r:id="rId4"/>
    <p:sldId id="789" r:id="rId5"/>
    <p:sldId id="801" r:id="rId6"/>
    <p:sldId id="484" r:id="rId7"/>
    <p:sldId id="468" r:id="rId8"/>
    <p:sldId id="486" r:id="rId9"/>
    <p:sldId id="487" r:id="rId10"/>
    <p:sldId id="478" r:id="rId11"/>
    <p:sldId id="479" r:id="rId12"/>
    <p:sldId id="480" r:id="rId13"/>
    <p:sldId id="481" r:id="rId14"/>
    <p:sldId id="482" r:id="rId15"/>
    <p:sldId id="483" r:id="rId16"/>
    <p:sldId id="505" r:id="rId17"/>
    <p:sldId id="491" r:id="rId18"/>
    <p:sldId id="489" r:id="rId19"/>
    <p:sldId id="792" r:id="rId20"/>
    <p:sldId id="793" r:id="rId21"/>
    <p:sldId id="795" r:id="rId22"/>
    <p:sldId id="796" r:id="rId23"/>
    <p:sldId id="797" r:id="rId24"/>
    <p:sldId id="798" r:id="rId25"/>
    <p:sldId id="791" r:id="rId26"/>
    <p:sldId id="785" r:id="rId27"/>
    <p:sldId id="535" r:id="rId28"/>
    <p:sldId id="746" r:id="rId29"/>
    <p:sldId id="772" r:id="rId30"/>
    <p:sldId id="787" r:id="rId31"/>
    <p:sldId id="788" r:id="rId32"/>
    <p:sldId id="782" r:id="rId33"/>
    <p:sldId id="492" r:id="rId34"/>
    <p:sldId id="800" r:id="rId35"/>
    <p:sldId id="803" r:id="rId36"/>
    <p:sldId id="804" r:id="rId37"/>
    <p:sldId id="805" r:id="rId38"/>
    <p:sldId id="806" r:id="rId39"/>
    <p:sldId id="807" r:id="rId40"/>
    <p:sldId id="808" r:id="rId41"/>
    <p:sldId id="811" r:id="rId42"/>
    <p:sldId id="812" r:id="rId43"/>
    <p:sldId id="810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815" r:id="rId54"/>
    <p:sldId id="799" r:id="rId55"/>
    <p:sldId id="813" r:id="rId56"/>
    <p:sldId id="802" r:id="rId57"/>
    <p:sldId id="816" r:id="rId58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hacomirkim" initials="MM" lastIdx="1" clrIdx="0"/>
  <p:cmAuthor id="1" name="Mirkin, Mitchell" initials="MM" lastIdx="18" clrIdx="1"/>
  <p:cmAuthor id="2" name="vhacoiveljs" initials="v" lastIdx="1" clrIdx="2"/>
  <p:cmAuthor id="3" name="Department of Veterans Affairs" initials="DoVA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0000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3727" autoAdjust="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41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r>
              <a:rPr lang="en-US" dirty="0"/>
              <a:t>Kupersmith MOAA 11-16-12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r>
              <a:rPr lang="en-US" dirty="0"/>
              <a:t>Kupersmith MOAA 11-16-12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6" rIns="93354" bIns="46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6" rIns="93354" bIns="46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Kupersmith MOAA 11-16-12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7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0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9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11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4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Kupersmith MOAA 11-16-12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6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4D03-7381-43E7-A4A7-5987B1428B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1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2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6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0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Kupersmith MOAA 11-16-12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62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245" y="336892"/>
            <a:ext cx="7772400" cy="1030435"/>
          </a:xfrm>
        </p:spPr>
        <p:txBody>
          <a:bodyPr anchor="b" anchorCtr="0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U.S. Department of Veterans Affairs (VA)</a:t>
            </a:r>
            <a:br>
              <a:rPr lang="en-US" dirty="0"/>
            </a:br>
            <a:r>
              <a:rPr lang="en-US" dirty="0"/>
              <a:t>Office of Research &amp; Development</a:t>
            </a:r>
          </a:p>
        </p:txBody>
      </p:sp>
      <p:pic>
        <p:nvPicPr>
          <p:cNvPr id="7" name="Picture 6" descr="DiscoveryInnovationAdvanc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10" y="6366424"/>
            <a:ext cx="3706492" cy="204223"/>
          </a:xfrm>
          <a:prstGeom prst="rect">
            <a:avLst/>
          </a:prstGeom>
        </p:spPr>
      </p:pic>
      <p:pic>
        <p:nvPicPr>
          <p:cNvPr id="8" name="Picture 7" descr="VHA_ExcellenceLogo_cmyk_nav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3" y="6198287"/>
            <a:ext cx="1371646" cy="4724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9268" y="3333815"/>
            <a:ext cx="6251172" cy="914813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information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374837" y="5032383"/>
            <a:ext cx="6375863" cy="914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 Star/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Master-Blu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6390" y="6324569"/>
            <a:ext cx="490750" cy="365125"/>
          </a:xfrm>
          <a:prstGeom prst="rect">
            <a:avLst/>
          </a:prstGeom>
        </p:spPr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656" y="760623"/>
            <a:ext cx="7772374" cy="5183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9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50"/>
            <a:ext cx="8229600" cy="41905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04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04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7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5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27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25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2960"/>
            <a:ext cx="8229600" cy="431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DiscoveryInnovationAdvancem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8" y="6366424"/>
            <a:ext cx="3706492" cy="204223"/>
          </a:xfrm>
          <a:prstGeom prst="rect">
            <a:avLst/>
          </a:prstGeom>
        </p:spPr>
      </p:pic>
      <p:pic>
        <p:nvPicPr>
          <p:cNvPr id="10" name="Picture 9" descr="VHA_ExcellenceLogo_cmyk_navy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3" y="6183351"/>
            <a:ext cx="1371646" cy="472456"/>
          </a:xfrm>
          <a:prstGeom prst="rect">
            <a:avLst/>
          </a:prstGeom>
        </p:spPr>
      </p:pic>
      <p:pic>
        <p:nvPicPr>
          <p:cNvPr id="12" name="Picture 11" descr="newPPTop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118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7" y="6183351"/>
            <a:ext cx="2346090" cy="4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ORDCOVID19@va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lsa.ala.org/thehub/2012/03/16/irish-inspira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o_Cross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mochaparents.com/book-review-not-norman-a-goldfish-story/" TargetMode="Externa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olden_star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va.gov/programs/orppe/education/webinars/archives.cf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dvcu.gilea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ExpandedCOord@va.gov" TargetMode="External"/><Relationship Id="rId2" Type="http://schemas.openxmlformats.org/officeDocument/2006/relationships/hyperlink" Target="mailto:COVIDExpandedCoord@v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rnetmonk.com/archive/james-macdonald-needs-a-business-meeting" TargetMode="Externa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a.gov/OHRM/Worklife/Pandemic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ORDCOVID19@va.gov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VHABLRD-CSRD@v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hacoordcoin@va.go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ORDCPVID19@v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AsInVyaSI6ImJwMjpjbGljayIsImJ1bGxldGluX2lkIjoiMjAyMDAzMTguMTg5MDkwMDEiLCJ1cmwiOiJodHRwOi8vd3d3Lm5pYWlkLm5paC5nb3YvP3V0bV9jYW1wYWlnbj0rNDIwNjI4NjImdXRtX2NvbnRlbnQ9JnV0bV9tZWRpdW09ZW1haWwmdXRtX3NvdXJjZT1nb3ZkZWxpdmVyeSZ1dG1fdGVybT0ifQ.0hKQIRFgwXqbwvoR-o-FaGUtcE5qgMCRGtZEJ6Egnts/br/76259023095-l" TargetMode="External"/><Relationship Id="rId2" Type="http://schemas.openxmlformats.org/officeDocument/2006/relationships/hyperlink" Target="mailto:vaccines@nih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lnks.gd/l/eyJhbGciOiJIUzI1NiJ9.eyJidWxsZXRpbl9saW5rX2lkIjoxMDEsInVyaSI6ImJwMjpjbGljayIsImJ1bGxldGluX2lkIjoiMjAyMDAzMTguMTg5MDkwMDEiLCJ1cmwiOiJodHRwOi8vd3d3Lm5paC5nb3YvP3V0bV9jYW1wYWlnbj0rNDIwNjI4NjImdXRtX2NvbnRlbnQ9JnV0bV9tZWRpdW09ZW1haWwmdXRtX3NvdXJjZT1nb3ZkZWxpdmVyeSZ1dG1fdGVybT0ifQ.rWyzF8xl2uFzrMHE6AMTUL9WxGCrd-WT9m6I5HPXQEY/br/76259023095-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Questionmark.sv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va.gov/programs/orppe/education/webinars/archives.cf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6" y="3173818"/>
            <a:ext cx="8778240" cy="110251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ORD RESEARCH RESPONSE TO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21" y="5408908"/>
            <a:ext cx="8254093" cy="97721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4" name="Picture 3" descr="background cover.pdf">
            <a:extLst>
              <a:ext uri="{FF2B5EF4-FFF2-40B4-BE49-F238E27FC236}">
                <a16:creationId xmlns:a16="http://schemas.microsoft.com/office/drawing/2014/main" id="{36463F28-6865-4252-8DBB-783AE73A2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58"/>
          <a:stretch/>
        </p:blipFill>
        <p:spPr>
          <a:xfrm>
            <a:off x="0" y="-20665"/>
            <a:ext cx="9144000" cy="2988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14E86-A68F-4AB7-9DB1-33AFE3D3B029}"/>
              </a:ext>
            </a:extLst>
          </p:cNvPr>
          <p:cNvSpPr txBox="1"/>
          <p:nvPr/>
        </p:nvSpPr>
        <p:spPr>
          <a:xfrm>
            <a:off x="746952" y="4387762"/>
            <a:ext cx="43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FF45A-6DAD-4615-B316-19B227F3C3FA}"/>
              </a:ext>
            </a:extLst>
          </p:cNvPr>
          <p:cNvSpPr txBox="1"/>
          <p:nvPr/>
        </p:nvSpPr>
        <p:spPr>
          <a:xfrm>
            <a:off x="2492364" y="4770470"/>
            <a:ext cx="43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 of Research &amp; Development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March 19,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3ABE2-3835-4C94-AA54-32A64E765B6E}"/>
              </a:ext>
            </a:extLst>
          </p:cNvPr>
          <p:cNvSpPr txBox="1"/>
          <p:nvPr/>
        </p:nvSpPr>
        <p:spPr>
          <a:xfrm>
            <a:off x="6319520" y="408265"/>
            <a:ext cx="2421709" cy="841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</a:t>
            </a:r>
            <a:r>
              <a:rPr lang="en-US" sz="1400" dirty="0">
                <a:solidFill>
                  <a:schemeClr val="tx1"/>
                </a:solidFill>
              </a:rPr>
              <a:t>:  1 (562) 247-8422</a:t>
            </a:r>
          </a:p>
          <a:p>
            <a:r>
              <a:rPr lang="en-US" sz="1400" dirty="0"/>
              <a:t>Access Code:  333-396-757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187916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8F78-13C4-43B1-94D2-9A977DEA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763-2D7F-489D-BC5C-61D246CA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ORDCOVID19@va.gov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ORD COVID-19 team members will help direct questions to appropriate subject matter expert(s) or try to best respond</a:t>
            </a:r>
          </a:p>
          <a:p>
            <a:pPr lvl="1"/>
            <a:r>
              <a:rPr lang="en-US" dirty="0"/>
              <a:t>Please provide context or appropriate subject heating – many efforts being directed to mailbox.</a:t>
            </a:r>
          </a:p>
          <a:p>
            <a:endParaRPr lang="en-US" dirty="0"/>
          </a:p>
          <a:p>
            <a:r>
              <a:rPr lang="en-US" dirty="0"/>
              <a:t>Questions and responses are tracked to help with consistency for all research community.</a:t>
            </a:r>
          </a:p>
        </p:txBody>
      </p:sp>
    </p:spTree>
    <p:extLst>
      <p:ext uri="{BB962C8B-B14F-4D97-AF65-F5344CB8AC3E}">
        <p14:creationId xmlns:p14="http://schemas.microsoft.com/office/powerpoint/2010/main" val="12024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01D6-B0E1-4043-AAF2-B3950899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COVID-19 SHAREPOINT 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A9AE41-DDD8-4BB8-8CB1-912A3BF3B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01"/>
          <a:stretch/>
        </p:blipFill>
        <p:spPr>
          <a:xfrm>
            <a:off x="722225" y="1880433"/>
            <a:ext cx="7699545" cy="4257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7592-26B1-4554-A65E-E2256D7A765C}"/>
              </a:ext>
            </a:extLst>
          </p:cNvPr>
          <p:cNvSpPr txBox="1"/>
          <p:nvPr/>
        </p:nvSpPr>
        <p:spPr>
          <a:xfrm>
            <a:off x="208509" y="1264451"/>
            <a:ext cx="872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https://dvagov.sharepoint.com/sites/vacovhacomm/admin/projects/covid19</a:t>
            </a:r>
          </a:p>
        </p:txBody>
      </p:sp>
    </p:spTree>
    <p:extLst>
      <p:ext uri="{BB962C8B-B14F-4D97-AF65-F5344CB8AC3E}">
        <p14:creationId xmlns:p14="http://schemas.microsoft.com/office/powerpoint/2010/main" val="188279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1251-1093-42F6-89FB-11638FCA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6349-15F7-49FF-B250-F64DF2FBF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B09C6-D529-4FCA-92A3-009423DD3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9928" r="39976" b="5607"/>
          <a:stretch/>
        </p:blipFill>
        <p:spPr>
          <a:xfrm>
            <a:off x="329784" y="1134870"/>
            <a:ext cx="6760564" cy="4732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978B3-4EBC-4633-86B4-F5AB846673FD}"/>
              </a:ext>
            </a:extLst>
          </p:cNvPr>
          <p:cNvSpPr txBox="1"/>
          <p:nvPr/>
        </p:nvSpPr>
        <p:spPr>
          <a:xfrm>
            <a:off x="7285220" y="2398426"/>
            <a:ext cx="17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Upcoming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2CA80-09E8-4B17-87C2-2603A8A9FAE2}"/>
              </a:ext>
            </a:extLst>
          </p:cNvPr>
          <p:cNvSpPr txBox="1"/>
          <p:nvPr/>
        </p:nvSpPr>
        <p:spPr>
          <a:xfrm>
            <a:off x="7390151" y="4579270"/>
            <a:ext cx="17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VA Resources</a:t>
            </a:r>
          </a:p>
        </p:txBody>
      </p:sp>
    </p:spTree>
    <p:extLst>
      <p:ext uri="{BB962C8B-B14F-4D97-AF65-F5344CB8AC3E}">
        <p14:creationId xmlns:p14="http://schemas.microsoft.com/office/powerpoint/2010/main" val="218597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8356-4D4E-4894-A00C-322F36E7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D14F-CC52-4822-B7F3-DBEFC895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A58D2-C86B-4C27-8F09-58F43189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3" r="51639" b="5156"/>
          <a:stretch/>
        </p:blipFill>
        <p:spPr>
          <a:xfrm>
            <a:off x="427220" y="1048579"/>
            <a:ext cx="5201587" cy="5156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0FD47-7E6A-41C8-AECF-E3AF5FFB971B}"/>
              </a:ext>
            </a:extLst>
          </p:cNvPr>
          <p:cNvSpPr txBox="1"/>
          <p:nvPr/>
        </p:nvSpPr>
        <p:spPr>
          <a:xfrm>
            <a:off x="5943600" y="3429000"/>
            <a:ext cx="277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ORD Notices with issue date and source listed</a:t>
            </a:r>
          </a:p>
        </p:txBody>
      </p:sp>
    </p:spTree>
    <p:extLst>
      <p:ext uri="{BB962C8B-B14F-4D97-AF65-F5344CB8AC3E}">
        <p14:creationId xmlns:p14="http://schemas.microsoft.com/office/powerpoint/2010/main" val="182868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B60C-2D8C-41D5-8A51-8305AC2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2AF7-B287-4234-882C-C49E368C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34C70-287C-4A51-9787-B8796B9F1AA7}"/>
              </a:ext>
            </a:extLst>
          </p:cNvPr>
          <p:cNvSpPr txBox="1"/>
          <p:nvPr/>
        </p:nvSpPr>
        <p:spPr>
          <a:xfrm>
            <a:off x="6093500" y="2581120"/>
            <a:ext cx="2855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Helps with seeing efforts and examples from other facilities.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12C85-43B0-41DD-AAC5-34E2B238C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8" r="42623" b="6190"/>
          <a:stretch/>
        </p:blipFill>
        <p:spPr>
          <a:xfrm>
            <a:off x="584617" y="1234270"/>
            <a:ext cx="5246557" cy="46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B169-E4EB-42E0-BADE-C6A9D194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07D5-69DC-42A8-9349-91640A45E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30A6C-5BA5-45AF-B491-EFE72E7F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 r="5000" b="5607"/>
          <a:stretch/>
        </p:blipFill>
        <p:spPr>
          <a:xfrm>
            <a:off x="157397" y="1262921"/>
            <a:ext cx="8686800" cy="43321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D63548-B89E-4504-8F55-B56E9B9FEF13}"/>
              </a:ext>
            </a:extLst>
          </p:cNvPr>
          <p:cNvSpPr/>
          <p:nvPr/>
        </p:nvSpPr>
        <p:spPr>
          <a:xfrm>
            <a:off x="1019331" y="2548499"/>
            <a:ext cx="3732551" cy="155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9612B-9BEE-410C-8D70-E4B5BA797F0C}"/>
              </a:ext>
            </a:extLst>
          </p:cNvPr>
          <p:cNvSpPr txBox="1"/>
          <p:nvPr/>
        </p:nvSpPr>
        <p:spPr>
          <a:xfrm>
            <a:off x="4751882" y="2323475"/>
            <a:ext cx="409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Announcements on VA, other federal or industry research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87106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AB4E-DF57-4E2D-BD07-9C9FD530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69B3-4354-45EC-88DA-AD15A812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Become familiar with information and resources made available</a:t>
            </a:r>
          </a:p>
          <a:p>
            <a:endParaRPr lang="en-US" dirty="0"/>
          </a:p>
          <a:p>
            <a:r>
              <a:rPr lang="en-US" dirty="0"/>
              <a:t>ORD is focused on coordinating activities to maximize VA research contribution with VA and nationally</a:t>
            </a:r>
          </a:p>
          <a:p>
            <a:endParaRPr lang="en-US" dirty="0"/>
          </a:p>
          <a:p>
            <a:r>
              <a:rPr lang="en-US" dirty="0"/>
              <a:t>ORD is committed to supporting the field in their research activities and responsibilities affected by COVID-19  </a:t>
            </a:r>
          </a:p>
          <a:p>
            <a:endParaRPr lang="en-US" dirty="0"/>
          </a:p>
          <a:p>
            <a:r>
              <a:rPr lang="en-US" dirty="0"/>
              <a:t>ORD authority is not all-encompassing but it can work with other offices to develop solutions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B72A-3BC6-4C5E-9891-95DB50D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43" y="958852"/>
            <a:ext cx="7148513" cy="2514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Regulatory </a:t>
            </a:r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Issues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Human subjects protections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9C6E-AE62-4707-9093-837874FB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743" y="4305300"/>
            <a:ext cx="7188994" cy="145415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6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F7A10-B65B-40A8-B741-201A9666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SCREENING PROCEDURES / MODIFYING STUDY PROCEDURES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BC75CB-716D-4F49-8BF5-B0D60A76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Issued March 6, 2020</a:t>
            </a:r>
          </a:p>
          <a:p>
            <a:endParaRPr lang="en-US" dirty="0"/>
          </a:p>
          <a:p>
            <a:r>
              <a:rPr lang="en-US" dirty="0"/>
              <a:t>New mandatory VHA facility level COVID-19 clinical screening procedures are not considered part of “IRB approved procedures” </a:t>
            </a:r>
          </a:p>
          <a:p>
            <a:pPr lvl="1"/>
            <a:r>
              <a:rPr lang="en-US" dirty="0"/>
              <a:t>screening procedures do not constitute a change in IRB-approved research procedures </a:t>
            </a:r>
            <a:r>
              <a:rPr lang="en-US" b="1" u="sng" dirty="0"/>
              <a:t>unless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data collected under mandatory screening is incorporated into study plan as part of the research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7759-71D1-4BF7-89FB-7F6BCEE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RESEARCH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74F9-9F02-41EB-B3B7-943C0C71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IRB-approved research procedures must be reported to the IRB </a:t>
            </a:r>
          </a:p>
          <a:p>
            <a:pPr lvl="1"/>
            <a:r>
              <a:rPr lang="en-US" dirty="0"/>
              <a:t>Changes may not be implemented prior to review and approval by the IRB </a:t>
            </a:r>
            <a:r>
              <a:rPr lang="en-US" b="1" u="sng" dirty="0"/>
              <a:t>except</a:t>
            </a:r>
            <a:r>
              <a:rPr lang="en-US" dirty="0"/>
              <a:t> when necessary to eliminate apparent immediate hazards to the subject </a:t>
            </a:r>
          </a:p>
          <a:p>
            <a:r>
              <a:rPr lang="en-US" dirty="0"/>
              <a:t>(Common Rule (38 CFR §16.108(a)(3)(iii)); FDA regulations (21 CFR §56.108(a)(4))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FD1-E118-4B65-8F2D-F5FA7F65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 (in order of presentations)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BB09-3D78-436D-A5CE-E363AC86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Rachel </a:t>
            </a:r>
            <a:r>
              <a:rPr lang="en-US" dirty="0" err="1"/>
              <a:t>Ramoni</a:t>
            </a:r>
            <a:r>
              <a:rPr lang="en-US" dirty="0"/>
              <a:t>, DMD, ScD – Chief Research and Development Officer (CRADO)</a:t>
            </a:r>
          </a:p>
          <a:p>
            <a:r>
              <a:rPr lang="en-US" dirty="0"/>
              <a:t>Grant Huang, MPH, PhD – Acting Deputy CRADO – Enterprise Optimization</a:t>
            </a:r>
          </a:p>
          <a:p>
            <a:r>
              <a:rPr lang="en-US" dirty="0"/>
              <a:t>Molly Klote, MD – Director, Office of Research Protections, Policy and Education</a:t>
            </a:r>
          </a:p>
          <a:p>
            <a:r>
              <a:rPr lang="en-US" dirty="0"/>
              <a:t>Wendy Tenhula, PhD – Deputy CRADO</a:t>
            </a:r>
          </a:p>
          <a:p>
            <a:r>
              <a:rPr lang="en-US" dirty="0"/>
              <a:t>Victoria Davey, PhD, MPH, RN – Associate CRADO for Epidemiology and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417328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80C-D5AA-4C3D-884D-0A4E6EB2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667B-65B0-42A2-8DCD-BEC5E209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amendment needed if it is anticipated that immediate changes made to the study to eliminate apparent immediate hazards will be sustained for a duration that would practicably allow for an amendment to cover such changes </a:t>
            </a:r>
          </a:p>
          <a:p>
            <a:endParaRPr lang="en-US" dirty="0"/>
          </a:p>
          <a:p>
            <a:r>
              <a:rPr lang="en-US" dirty="0"/>
              <a:t>Protocol changes may require temporary hold on all study procedures</a:t>
            </a:r>
          </a:p>
          <a:p>
            <a:pPr lvl="1"/>
            <a:r>
              <a:rPr lang="en-US" dirty="0"/>
              <a:t>PIs should communicate with IRB, funding agency/sponsor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8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1658-A305-4DEE-8BDD-0C9E7E78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HOLD ON ORD FUNDED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522A-AF9F-44FA-A0F4-EC51D52F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50"/>
            <a:ext cx="8229600" cy="4424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Issued: March 17, 2020  </a:t>
            </a:r>
          </a:p>
          <a:p>
            <a:endParaRPr lang="en-US" dirty="0"/>
          </a:p>
          <a:p>
            <a:r>
              <a:rPr lang="en-US" dirty="0"/>
              <a:t>Goals:  </a:t>
            </a:r>
          </a:p>
          <a:p>
            <a:pPr lvl="1"/>
            <a:r>
              <a:rPr lang="en-US" dirty="0"/>
              <a:t>Protect safety and health of Veterans, VA staff and the community</a:t>
            </a:r>
          </a:p>
          <a:p>
            <a:pPr lvl="1"/>
            <a:r>
              <a:rPr lang="en-US" dirty="0"/>
              <a:t>Reduce the burden on the VA health care system </a:t>
            </a:r>
          </a:p>
          <a:p>
            <a:endParaRPr lang="en-US" dirty="0"/>
          </a:p>
          <a:p>
            <a:r>
              <a:rPr lang="en-US" dirty="0"/>
              <a:t>Scope: </a:t>
            </a:r>
            <a:r>
              <a:rPr lang="en-US" b="1" dirty="0"/>
              <a:t>Non-critical, in-person</a:t>
            </a:r>
            <a:r>
              <a:rPr lang="en-US" dirty="0"/>
              <a:t>, </a:t>
            </a:r>
            <a:r>
              <a:rPr lang="en-US" b="1" dirty="0"/>
              <a:t>ORD-funded</a:t>
            </a:r>
            <a:r>
              <a:rPr lang="en-US" dirty="0"/>
              <a:t> human research subject interactions </a:t>
            </a:r>
          </a:p>
          <a:p>
            <a:pPr lvl="1"/>
            <a:r>
              <a:rPr lang="en-US" dirty="0"/>
              <a:t>Inpatient or outpatient</a:t>
            </a:r>
          </a:p>
          <a:p>
            <a:pPr lvl="1"/>
            <a:endParaRPr lang="en-US" dirty="0"/>
          </a:p>
          <a:p>
            <a:r>
              <a:rPr lang="en-US" b="1" dirty="0"/>
              <a:t>Duration: </a:t>
            </a:r>
            <a:r>
              <a:rPr lang="en-US" dirty="0"/>
              <a:t>Until further notice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C4F00C-4603-4FBA-BE2E-59A74496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9013" y="121925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FD8A-402A-435F-854D-855CA6C2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88A6-F307-4F9D-B23D-683386AC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Critical interactions </a:t>
            </a:r>
            <a:r>
              <a:rPr lang="en-US" dirty="0"/>
              <a:t>are defined for the purpose of this memorandum as interactions that involve a potentially </a:t>
            </a:r>
            <a:r>
              <a:rPr lang="en-US" b="1" dirty="0"/>
              <a:t>lifesaving</a:t>
            </a:r>
            <a:r>
              <a:rPr lang="en-US" dirty="0"/>
              <a:t> intervention or an intervention that is required to maintain </a:t>
            </a:r>
            <a:r>
              <a:rPr lang="en-US" b="1" dirty="0"/>
              <a:t>essential activities of daily living or subject well-being,</a:t>
            </a:r>
            <a:r>
              <a:rPr lang="en-US" dirty="0"/>
              <a:t> including mental health and suicide prevention research that </a:t>
            </a:r>
            <a:r>
              <a:rPr lang="en-US" b="1" dirty="0"/>
              <a:t>cannot occur remotely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Examples: IV oncology treatment drug delivery, suicide prevention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0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F86497-06CE-4FC9-BA49-6C2B8F35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WHAT WORK CAN and CAN’T BE DONE?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173406-7D70-40FF-AABF-1D08EC09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68067"/>
            <a:ext cx="4040188" cy="639762"/>
          </a:xfrm>
        </p:spPr>
        <p:txBody>
          <a:bodyPr>
            <a:normAutofit/>
          </a:bodyPr>
          <a:lstStyle/>
          <a:p>
            <a:r>
              <a:rPr lang="en-US" sz="2400" dirty="0"/>
              <a:t>Can’t Continue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ECD61B-D13E-4EEA-8EA6-B2F76ADDF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90" y="1792836"/>
            <a:ext cx="4040188" cy="3706052"/>
          </a:xfrm>
        </p:spPr>
        <p:txBody>
          <a:bodyPr>
            <a:normAutofit/>
          </a:bodyPr>
          <a:lstStyle/>
          <a:p>
            <a:r>
              <a:rPr lang="en-US" sz="2000" dirty="0"/>
              <a:t>In-person recruitment/ enrollment, including screening visits </a:t>
            </a:r>
          </a:p>
          <a:p>
            <a:r>
              <a:rPr lang="en-US" sz="2000" dirty="0"/>
              <a:t>In-person interaction or intervention with human subjects </a:t>
            </a:r>
          </a:p>
          <a:p>
            <a:r>
              <a:rPr lang="en-US" sz="2000" dirty="0"/>
              <a:t>In-person follow-up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* Unless it is a </a:t>
            </a:r>
            <a:r>
              <a:rPr lang="en-US" sz="2000" u="sng" dirty="0"/>
              <a:t>critical interaction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DFA668-43CD-4E31-AA75-9C20BBCD7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68067"/>
            <a:ext cx="4041775" cy="639762"/>
          </a:xfrm>
        </p:spPr>
        <p:txBody>
          <a:bodyPr>
            <a:normAutofit/>
          </a:bodyPr>
          <a:lstStyle/>
          <a:p>
            <a:r>
              <a:rPr lang="en-US" sz="2400" dirty="0"/>
              <a:t>Can Continue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CA68C0-B078-41C2-B781-A7389C326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0015" y="1792836"/>
            <a:ext cx="4041775" cy="3706052"/>
          </a:xfrm>
        </p:spPr>
        <p:txBody>
          <a:bodyPr>
            <a:noAutofit/>
          </a:bodyPr>
          <a:lstStyle/>
          <a:p>
            <a:r>
              <a:rPr lang="en-US" sz="2000" dirty="0"/>
              <a:t>Animal &amp; laboratory studies </a:t>
            </a:r>
          </a:p>
          <a:p>
            <a:r>
              <a:rPr lang="en-US" sz="2000" dirty="0"/>
              <a:t>Studies that do not involve interactions with human subjects: </a:t>
            </a:r>
          </a:p>
          <a:p>
            <a:pPr lvl="1"/>
            <a:r>
              <a:rPr lang="en-US" sz="2000" dirty="0"/>
              <a:t>Some exempt or expedited review studies (e.g., online survey research, analysis of existing clinical data) </a:t>
            </a:r>
          </a:p>
          <a:p>
            <a:pPr lvl="1"/>
            <a:r>
              <a:rPr lang="en-US" sz="2000" dirty="0"/>
              <a:t>phone or internet-enabled recruitment, surveys &amp; follow-up. </a:t>
            </a:r>
          </a:p>
          <a:p>
            <a:r>
              <a:rPr lang="en-US" sz="2000" dirty="0"/>
              <a:t>Interventions using phone, video telehealth, internet, secure messaging or other tech-enabled applications 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D7727A-F11D-4317-BEAF-E9673B6B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2284" y="1168067"/>
            <a:ext cx="639762" cy="639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D0A72A-9201-4ECB-B416-C738016E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47462" y="1168067"/>
            <a:ext cx="639762" cy="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8FE06F-DB6F-4D2D-8011-3D1C07A6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F4C1CC-29E9-4FF3-A83E-6CB3D598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4086"/>
            <a:ext cx="8229600" cy="4472878"/>
          </a:xfrm>
        </p:spPr>
        <p:txBody>
          <a:bodyPr>
            <a:normAutofit/>
          </a:bodyPr>
          <a:lstStyle/>
          <a:p>
            <a:r>
              <a:rPr lang="en-US" dirty="0"/>
              <a:t>Key principle = social distancing; avoid contacts when possible</a:t>
            </a:r>
          </a:p>
          <a:p>
            <a:pPr lvl="1"/>
            <a:r>
              <a:rPr lang="en-US" dirty="0"/>
              <a:t>Study subjects and staff</a:t>
            </a:r>
          </a:p>
          <a:p>
            <a:pPr lvl="1"/>
            <a:r>
              <a:rPr lang="en-US" dirty="0"/>
              <a:t>R&amp;D Committees, IRBs</a:t>
            </a:r>
          </a:p>
          <a:p>
            <a:r>
              <a:rPr lang="en-US" dirty="0"/>
              <a:t>Report administrative holds to oversight committee(s)</a:t>
            </a:r>
          </a:p>
          <a:p>
            <a:pPr lvl="1"/>
            <a:r>
              <a:rPr lang="en-US" dirty="0"/>
              <a:t>Single notice acceptable if allowed by local SOPs</a:t>
            </a:r>
          </a:p>
          <a:p>
            <a:r>
              <a:rPr lang="en-US" dirty="0"/>
              <a:t>Try extending policy to non-ORD funded studies if no local policy already in place</a:t>
            </a:r>
          </a:p>
          <a:p>
            <a:r>
              <a:rPr lang="en-US" dirty="0"/>
              <a:t>Communicate situation with funding groups</a:t>
            </a:r>
          </a:p>
          <a:p>
            <a:pPr lvl="2"/>
            <a:r>
              <a:rPr lang="en-US" b="1" dirty="0"/>
              <a:t>Review FAQs and ask for local guidance before contacting ORDCOVID19@va.gov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A90A621-53F1-4B6A-9152-7A36FD93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096" y="4804914"/>
            <a:ext cx="1109068" cy="1062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A8990-A125-489A-9C11-A67CD59B4194}"/>
              </a:ext>
            </a:extLst>
          </p:cNvPr>
          <p:cNvSpPr txBox="1"/>
          <p:nvPr/>
        </p:nvSpPr>
        <p:spPr>
          <a:xfrm>
            <a:off x="105371" y="6248761"/>
            <a:ext cx="485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Golden_star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717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B72A-3BC6-4C5E-9891-95DB50D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43" y="958852"/>
            <a:ext cx="7148513" cy="2514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Expanded Access / Compassionate Use</a:t>
            </a:r>
          </a:p>
        </p:txBody>
      </p:sp>
    </p:spTree>
    <p:extLst>
      <p:ext uri="{BB962C8B-B14F-4D97-AF65-F5344CB8AC3E}">
        <p14:creationId xmlns:p14="http://schemas.microsoft.com/office/powerpoint/2010/main" val="331496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C499-9F44-4FC9-AF6B-43C2D9A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Expanded Access Use of for Investigational Drugs in VA:  Focus on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C5D8-F2A1-4A8B-A96F-2A3A3E625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details provided in webinar given on March 18, 2020</a:t>
            </a:r>
          </a:p>
          <a:p>
            <a:endParaRPr lang="en-US" dirty="0"/>
          </a:p>
          <a:p>
            <a:r>
              <a:rPr lang="en-US" dirty="0"/>
              <a:t>Recording to be posted at: </a:t>
            </a:r>
            <a:r>
              <a:rPr lang="en-US" dirty="0">
                <a:hlinkClick r:id="rId2"/>
              </a:rPr>
              <a:t>https://www.research.va.gov/programs/orppe/education/webinars/archives.cfm</a:t>
            </a:r>
            <a:endParaRPr lang="en-US" dirty="0"/>
          </a:p>
          <a:p>
            <a:endParaRPr lang="en-US" dirty="0"/>
          </a:p>
          <a:p>
            <a:r>
              <a:rPr lang="en-US" dirty="0"/>
              <a:t>Materials also to be uploaded on ORD COVID-19 SharePoint site.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4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CB62-B908-4ACB-9575-4C4FDA7F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Pathways for Use of Drugs and Biologics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5FB27-EA69-4DC9-99A4-6F6DE180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0F0DAD-24A3-4C31-9792-00C8671374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AFA47-EE99-4A71-97C0-5DD66175EE02}"/>
              </a:ext>
            </a:extLst>
          </p:cNvPr>
          <p:cNvSpPr/>
          <p:nvPr/>
        </p:nvSpPr>
        <p:spPr>
          <a:xfrm>
            <a:off x="263155" y="3228242"/>
            <a:ext cx="3899492" cy="10885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Approved Drugs and Biologics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48EF-A91D-4A96-95B7-F443133EBF1B}"/>
              </a:ext>
            </a:extLst>
          </p:cNvPr>
          <p:cNvSpPr/>
          <p:nvPr/>
        </p:nvSpPr>
        <p:spPr>
          <a:xfrm>
            <a:off x="4981353" y="3228242"/>
            <a:ext cx="3899492" cy="10885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Investigational Drugs and Biologics </a:t>
            </a:r>
          </a:p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(Non-Approved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46E64-7E19-4ACD-B62A-59C8BB243983}"/>
              </a:ext>
            </a:extLst>
          </p:cNvPr>
          <p:cNvSpPr/>
          <p:nvPr/>
        </p:nvSpPr>
        <p:spPr>
          <a:xfrm>
            <a:off x="4966101" y="4682253"/>
            <a:ext cx="1409391" cy="12246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Commercial and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Non-Commercial Investigational New Drug 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442B27-CEEA-4F0B-9262-4A899B47F982}"/>
              </a:ext>
            </a:extLst>
          </p:cNvPr>
          <p:cNvSpPr/>
          <p:nvPr/>
        </p:nvSpPr>
        <p:spPr>
          <a:xfrm>
            <a:off x="2646177" y="2030106"/>
            <a:ext cx="3899492" cy="7330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U.S. Drugs and Biologics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E85E2-7EDC-49EE-B828-18925C99C3A4}"/>
              </a:ext>
            </a:extLst>
          </p:cNvPr>
          <p:cNvCxnSpPr>
            <a:cxnSpLocks/>
          </p:cNvCxnSpPr>
          <p:nvPr/>
        </p:nvCxnSpPr>
        <p:spPr>
          <a:xfrm flipH="1">
            <a:off x="4570018" y="2763136"/>
            <a:ext cx="1983" cy="119517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EF88BA-A9FE-4EC5-A54D-71CBE97AF1A3}"/>
              </a:ext>
            </a:extLst>
          </p:cNvPr>
          <p:cNvCxnSpPr>
            <a:cxnSpLocks/>
          </p:cNvCxnSpPr>
          <p:nvPr/>
        </p:nvCxnSpPr>
        <p:spPr>
          <a:xfrm>
            <a:off x="994145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159BA7-5738-41B7-A18C-D39DE6F494BD}"/>
              </a:ext>
            </a:extLst>
          </p:cNvPr>
          <p:cNvCxnSpPr>
            <a:cxnSpLocks/>
          </p:cNvCxnSpPr>
          <p:nvPr/>
        </p:nvCxnSpPr>
        <p:spPr>
          <a:xfrm>
            <a:off x="5781454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B34601-EB6D-4E61-BE0E-FA432CE8F51A}"/>
              </a:ext>
            </a:extLst>
          </p:cNvPr>
          <p:cNvCxnSpPr>
            <a:cxnSpLocks/>
          </p:cNvCxnSpPr>
          <p:nvPr/>
        </p:nvCxnSpPr>
        <p:spPr>
          <a:xfrm>
            <a:off x="7121157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EE6656F-9E5B-4E5F-9218-45B13EE29797}"/>
              </a:ext>
            </a:extLst>
          </p:cNvPr>
          <p:cNvSpPr/>
          <p:nvPr/>
        </p:nvSpPr>
        <p:spPr>
          <a:xfrm>
            <a:off x="6543007" y="4682253"/>
            <a:ext cx="1259921" cy="12280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Access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BDE193-1825-4855-85E4-1E02B14F0C10}"/>
              </a:ext>
            </a:extLst>
          </p:cNvPr>
          <p:cNvSpPr/>
          <p:nvPr/>
        </p:nvSpPr>
        <p:spPr>
          <a:xfrm>
            <a:off x="8097354" y="4682253"/>
            <a:ext cx="783481" cy="8559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to Try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AB1EA9-D19E-45C2-8C40-93A6D18AD5D4}"/>
              </a:ext>
            </a:extLst>
          </p:cNvPr>
          <p:cNvSpPr/>
          <p:nvPr/>
        </p:nvSpPr>
        <p:spPr>
          <a:xfrm>
            <a:off x="2664168" y="4670293"/>
            <a:ext cx="1259929" cy="122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 Label Use of Approved Drug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2C07BF-D08A-4156-ADBE-E76D3CEC965F}"/>
              </a:ext>
            </a:extLst>
          </p:cNvPr>
          <p:cNvSpPr/>
          <p:nvPr/>
        </p:nvSpPr>
        <p:spPr>
          <a:xfrm>
            <a:off x="362235" y="4670293"/>
            <a:ext cx="1259929" cy="122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Use According to FDA Marketed Label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0758F4-659A-449B-AA4F-9A75125A82BF}"/>
              </a:ext>
            </a:extLst>
          </p:cNvPr>
          <p:cNvCxnSpPr>
            <a:cxnSpLocks/>
          </p:cNvCxnSpPr>
          <p:nvPr/>
        </p:nvCxnSpPr>
        <p:spPr>
          <a:xfrm>
            <a:off x="3309384" y="4316748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F79CC4-15D9-43F1-818D-3636C332EE7B}"/>
              </a:ext>
            </a:extLst>
          </p:cNvPr>
          <p:cNvCxnSpPr>
            <a:cxnSpLocks/>
          </p:cNvCxnSpPr>
          <p:nvPr/>
        </p:nvCxnSpPr>
        <p:spPr>
          <a:xfrm>
            <a:off x="8450888" y="4316747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F5F314-35A7-4897-9025-C037101A63DE}"/>
              </a:ext>
            </a:extLst>
          </p:cNvPr>
          <p:cNvCxnSpPr>
            <a:cxnSpLocks/>
          </p:cNvCxnSpPr>
          <p:nvPr/>
        </p:nvCxnSpPr>
        <p:spPr>
          <a:xfrm>
            <a:off x="1921835" y="2919207"/>
            <a:ext cx="5251131" cy="3448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CD19B0-1BB5-48CF-BD47-214BBE41C0F4}"/>
              </a:ext>
            </a:extLst>
          </p:cNvPr>
          <p:cNvCxnSpPr>
            <a:cxnSpLocks/>
          </p:cNvCxnSpPr>
          <p:nvPr/>
        </p:nvCxnSpPr>
        <p:spPr>
          <a:xfrm>
            <a:off x="1948417" y="2882653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346808-AA5D-4703-B9F3-31DA7CBF52FD}"/>
              </a:ext>
            </a:extLst>
          </p:cNvPr>
          <p:cNvCxnSpPr>
            <a:cxnSpLocks/>
          </p:cNvCxnSpPr>
          <p:nvPr/>
        </p:nvCxnSpPr>
        <p:spPr>
          <a:xfrm>
            <a:off x="7172968" y="2882653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6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71AB-D69D-48D1-BA5B-F354A278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923"/>
          </a:xfrm>
        </p:spPr>
        <p:txBody>
          <a:bodyPr>
            <a:noAutofit/>
          </a:bodyPr>
          <a:lstStyle/>
          <a:p>
            <a:r>
              <a:rPr lang="en-US" sz="1800" dirty="0"/>
              <a:t>What Research Committees or Subcommittees are Required to Review or Approve When a VA Physician Wants to Request an Investigational Drug or Biologic Related to COVID-19 Through Expanded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129F-B8F0-491E-BDC7-9391FF3E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5B1C0-006E-4F4D-9AE5-081088E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0F0DAD-24A3-4C31-9792-00C8671374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522-AC6F-4FFB-A452-B5BD145F5589}"/>
              </a:ext>
            </a:extLst>
          </p:cNvPr>
          <p:cNvSpPr/>
          <p:nvPr/>
        </p:nvSpPr>
        <p:spPr>
          <a:xfrm>
            <a:off x="1265549" y="2363182"/>
            <a:ext cx="1732175" cy="118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3C200-DF02-49F1-8FF0-D91EC2545D24}"/>
              </a:ext>
            </a:extLst>
          </p:cNvPr>
          <p:cNvSpPr/>
          <p:nvPr/>
        </p:nvSpPr>
        <p:spPr>
          <a:xfrm>
            <a:off x="1265548" y="3936492"/>
            <a:ext cx="1732175" cy="118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Non-Emergency IND</a:t>
            </a:r>
          </a:p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19FDAB-7072-4E33-80E4-05480E60A904}"/>
              </a:ext>
            </a:extLst>
          </p:cNvPr>
          <p:cNvCxnSpPr/>
          <p:nvPr/>
        </p:nvCxnSpPr>
        <p:spPr>
          <a:xfrm>
            <a:off x="2997723" y="295707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8A5A7-8B2D-492E-9B89-970F6868233A}"/>
              </a:ext>
            </a:extLst>
          </p:cNvPr>
          <p:cNvCxnSpPr/>
          <p:nvPr/>
        </p:nvCxnSpPr>
        <p:spPr>
          <a:xfrm>
            <a:off x="2997723" y="443590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4FCDE-2892-4E20-969D-1FF087235FB1}"/>
              </a:ext>
            </a:extLst>
          </p:cNvPr>
          <p:cNvCxnSpPr/>
          <p:nvPr/>
        </p:nvCxnSpPr>
        <p:spPr>
          <a:xfrm>
            <a:off x="4093590" y="2426814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E2F882-9702-4605-963C-2248C74CA671}"/>
              </a:ext>
            </a:extLst>
          </p:cNvPr>
          <p:cNvCxnSpPr/>
          <p:nvPr/>
        </p:nvCxnSpPr>
        <p:spPr>
          <a:xfrm>
            <a:off x="4093590" y="3968307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BFBCE6-293E-4DC1-AB57-10763F02D14F}"/>
              </a:ext>
            </a:extLst>
          </p:cNvPr>
          <p:cNvCxnSpPr>
            <a:cxnSpLocks/>
          </p:cNvCxnSpPr>
          <p:nvPr/>
        </p:nvCxnSpPr>
        <p:spPr>
          <a:xfrm>
            <a:off x="4093590" y="2426813"/>
            <a:ext cx="11070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40882F-2977-424D-A9C6-C5ACA1086393}"/>
              </a:ext>
            </a:extLst>
          </p:cNvPr>
          <p:cNvCxnSpPr>
            <a:cxnSpLocks/>
          </p:cNvCxnSpPr>
          <p:nvPr/>
        </p:nvCxnSpPr>
        <p:spPr>
          <a:xfrm>
            <a:off x="4093590" y="3550959"/>
            <a:ext cx="1107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997A73-2758-4BCA-935C-68D92B02BE22}"/>
              </a:ext>
            </a:extLst>
          </p:cNvPr>
          <p:cNvCxnSpPr>
            <a:cxnSpLocks/>
          </p:cNvCxnSpPr>
          <p:nvPr/>
        </p:nvCxnSpPr>
        <p:spPr>
          <a:xfrm>
            <a:off x="4093590" y="3968306"/>
            <a:ext cx="11070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A8C72A-122C-4279-8CD1-72126C7D6A07}"/>
              </a:ext>
            </a:extLst>
          </p:cNvPr>
          <p:cNvCxnSpPr>
            <a:cxnSpLocks/>
          </p:cNvCxnSpPr>
          <p:nvPr/>
        </p:nvCxnSpPr>
        <p:spPr>
          <a:xfrm>
            <a:off x="4093590" y="5092452"/>
            <a:ext cx="12356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0C277CF-0BCA-4AA2-ADD2-397AD646C754}"/>
              </a:ext>
            </a:extLst>
          </p:cNvPr>
          <p:cNvSpPr txBox="1"/>
          <p:nvPr/>
        </p:nvSpPr>
        <p:spPr>
          <a:xfrm>
            <a:off x="5329238" y="2253312"/>
            <a:ext cx="3548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Prospective IRB Approval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IRB Notification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Working Days After Beginning Administration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VA Research and Development Committee approval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AF094-C495-4086-A293-35C094215E6D}"/>
              </a:ext>
            </a:extLst>
          </p:cNvPr>
          <p:cNvSpPr txBox="1"/>
          <p:nvPr/>
        </p:nvSpPr>
        <p:spPr>
          <a:xfrm>
            <a:off x="5336298" y="3826582"/>
            <a:ext cx="3551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Prospective IRB Approval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Prospective VA Research and Development Committee approval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	Designated Review can be used when a single patient use is approved by the IRB Chair or another appropriate IRB voting member as permitted by FDA. 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6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71AB-D69D-48D1-BA5B-F354A27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Expanded Access Program to Remdesivir </a:t>
            </a:r>
            <a:br>
              <a:rPr lang="en-US" sz="2400" dirty="0"/>
            </a:br>
            <a:r>
              <a:rPr lang="en-US" sz="2400" dirty="0"/>
              <a:t>(Gilead Sciences, Inc.)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129F-B8F0-491E-BDC7-9391FF3E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04144"/>
            <a:ext cx="8686800" cy="4196544"/>
          </a:xfrm>
        </p:spPr>
        <p:txBody>
          <a:bodyPr>
            <a:noAutofit/>
          </a:bodyPr>
          <a:lstStyle/>
          <a:p>
            <a:r>
              <a:rPr lang="en-US" dirty="0"/>
              <a:t>Gilead is currently only allowing access to Remdesivir:</a:t>
            </a:r>
          </a:p>
          <a:p>
            <a:pPr lvl="1"/>
            <a:r>
              <a:rPr lang="en-US" dirty="0"/>
              <a:t>Clinical trials</a:t>
            </a:r>
          </a:p>
          <a:p>
            <a:pPr lvl="1"/>
            <a:r>
              <a:rPr lang="en-US" u="sng" dirty="0"/>
              <a:t>Expanded access</a:t>
            </a:r>
            <a:r>
              <a:rPr lang="en-US" dirty="0"/>
              <a:t>:  Emergency IND</a:t>
            </a:r>
          </a:p>
          <a:p>
            <a:r>
              <a:rPr lang="en-US" dirty="0"/>
              <a:t>Requests must be made by the patient’s lead treating physician.</a:t>
            </a:r>
          </a:p>
          <a:p>
            <a:r>
              <a:rPr lang="en-US" dirty="0"/>
              <a:t>Requests must be made through the Gilead portal at </a:t>
            </a:r>
            <a:r>
              <a:rPr lang="en-US" dirty="0">
                <a:hlinkClick r:id="rId2"/>
              </a:rPr>
              <a:t>https://rdvcu.gilead.com/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5B1C0-006E-4F4D-9AE5-081088E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0F0DAD-24A3-4C31-9792-00C8671374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60FA4-057C-415A-A7CB-853DA7F89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4022974"/>
            <a:ext cx="4872038" cy="20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FC65-C3BB-4E7D-85B1-E5D69F8A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CE2A-3E81-49BF-A943-650EA1E03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ORD activities in response to COVID-19</a:t>
            </a:r>
          </a:p>
          <a:p>
            <a:r>
              <a:rPr lang="en-US" dirty="0"/>
              <a:t>Regulatory / Human Subjects Protections </a:t>
            </a:r>
          </a:p>
          <a:p>
            <a:pPr lvl="1"/>
            <a:r>
              <a:rPr lang="en-US" dirty="0"/>
              <a:t>ORD Administrative Hold Memo</a:t>
            </a:r>
          </a:p>
          <a:p>
            <a:pPr lvl="1"/>
            <a:r>
              <a:rPr lang="en-US" dirty="0"/>
              <a:t>Compassionate Use / Expanded Use</a:t>
            </a:r>
          </a:p>
          <a:p>
            <a:r>
              <a:rPr lang="en-US" dirty="0"/>
              <a:t>ORD Frequently Asked Questions </a:t>
            </a:r>
          </a:p>
          <a:p>
            <a:r>
              <a:rPr lang="en-US" dirty="0"/>
              <a:t>Research Coordination and Opportunities</a:t>
            </a:r>
          </a:p>
          <a:p>
            <a:r>
              <a:rPr lang="en-US" dirty="0"/>
              <a:t>General Q&amp;A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Each section will follow with a brief Q&amp;A session for the respective topic.</a:t>
            </a:r>
          </a:p>
        </p:txBody>
      </p:sp>
    </p:spTree>
    <p:extLst>
      <p:ext uri="{BB962C8B-B14F-4D97-AF65-F5344CB8AC3E}">
        <p14:creationId xmlns:p14="http://schemas.microsoft.com/office/powerpoint/2010/main" val="272470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54D1-BDCF-41AF-BADC-2E753154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Center for Facilitating Questions about Expanded Access Uses of Investigational Drugs and Biologics: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FB43-20B8-4102-B81F-2E1ADDCC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458108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ORD is staffing a dedicated support center to assist VHA Facilities with resolution of issues related to expanded access (emergency and non-emergency) uses of Investigational Drugs and Biologics related to COVID-19.  </a:t>
            </a:r>
          </a:p>
          <a:p>
            <a:r>
              <a:rPr lang="en-US" sz="9600" dirty="0"/>
              <a:t>ORD is collaborating closely with Pharmacy Benefits Management (PBM) and other program offices as part of this support center. </a:t>
            </a:r>
          </a:p>
          <a:p>
            <a:r>
              <a:rPr lang="en-US" sz="9600" dirty="0"/>
              <a:t>The ORD Expanded Access support team can be contacted at </a:t>
            </a:r>
            <a:r>
              <a:rPr lang="en-US" sz="9600" dirty="0">
                <a:hlinkClick r:id="rId2"/>
              </a:rPr>
              <a:t>COVIDExpandedCoord@va.gov</a:t>
            </a:r>
            <a:endParaRPr lang="en-US" sz="9600" dirty="0"/>
          </a:p>
          <a:p>
            <a:r>
              <a:rPr lang="en-US" sz="9600" dirty="0"/>
              <a:t>If any research coordinator or RCO is interested in </a:t>
            </a:r>
            <a:r>
              <a:rPr lang="en-US" sz="9600" b="1" dirty="0"/>
              <a:t>volunteering </a:t>
            </a:r>
            <a:r>
              <a:rPr lang="en-US" sz="9600" dirty="0"/>
              <a:t>to help please contact the </a:t>
            </a:r>
            <a:r>
              <a:rPr lang="en-US" sz="9600" dirty="0">
                <a:hlinkClick r:id="rId3"/>
              </a:rPr>
              <a:t>COVIDExpandedCOord@va.gov</a:t>
            </a:r>
            <a:r>
              <a:rPr lang="en-US" sz="9600" dirty="0"/>
              <a:t> mailbox.</a:t>
            </a:r>
          </a:p>
          <a:p>
            <a:pPr marL="0" indent="0">
              <a:buNone/>
            </a:pPr>
            <a:r>
              <a:rPr lang="en-US" sz="9600" dirty="0"/>
              <a:t>	We will train YOU!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3449953-9FC8-4F11-A9EB-CA0BA0D82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51586" y="4600576"/>
            <a:ext cx="2078752" cy="14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2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4C1E-9F93-4AB8-B7DA-7269B82E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Medical Centers without an IRB?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E010-A487-49A1-B5C6-E350FF24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ORO has created a “VA Special Assurance” for this COVID outbreak and all medical centers without research programs are invited to get a Special Assurance.</a:t>
            </a:r>
          </a:p>
          <a:p>
            <a:pPr lvl="1"/>
            <a:r>
              <a:rPr lang="en-US" dirty="0"/>
              <a:t>The Baltimore VAMC R&amp;DC will serve as the R&amp;DC for all</a:t>
            </a:r>
          </a:p>
          <a:p>
            <a:pPr lvl="1"/>
            <a:r>
              <a:rPr lang="en-US" dirty="0"/>
              <a:t>Volunteer Research pharmacists will assist local clinical pharmacists</a:t>
            </a:r>
          </a:p>
          <a:p>
            <a:pPr lvl="1"/>
            <a:r>
              <a:rPr lang="en-US" dirty="0"/>
              <a:t>The ORD Expanded Access coordinators will help the local providers</a:t>
            </a:r>
          </a:p>
          <a:p>
            <a:pPr lvl="1"/>
            <a:r>
              <a:rPr lang="en-US" dirty="0"/>
              <a:t>The VA CIRB will serve as the IRB for all VAMC without an IRB</a:t>
            </a:r>
          </a:p>
        </p:txBody>
      </p:sp>
    </p:spTree>
    <p:extLst>
      <p:ext uri="{BB962C8B-B14F-4D97-AF65-F5344CB8AC3E}">
        <p14:creationId xmlns:p14="http://schemas.microsoft.com/office/powerpoint/2010/main" val="1861696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BFE9-5D53-4474-9823-0CFBB9DE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EBAB-9E58-40AD-B203-55692CE3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the current COVID-19 pandemic, we are expecting different investigational drugs and biologics to be made available through an expanded access pathway.</a:t>
            </a:r>
          </a:p>
          <a:p>
            <a:endParaRPr lang="en-US" dirty="0"/>
          </a:p>
          <a:p>
            <a:r>
              <a:rPr lang="en-US" dirty="0"/>
              <a:t>Multiple program offices and VA Medical Facilities are working together to support all VA Medical Facilities for use of investigational drugs and biologics related to COVID-19 made available through expanded access. </a:t>
            </a:r>
          </a:p>
          <a:p>
            <a:endParaRPr lang="en-US" dirty="0"/>
          </a:p>
          <a:p>
            <a:r>
              <a:rPr lang="en-US" dirty="0"/>
              <a:t>We are going to ask ALL expanded access requests whether you use our support group or not to record those uses on a </a:t>
            </a:r>
            <a:r>
              <a:rPr lang="en-US" dirty="0" err="1"/>
              <a:t>sharepoint</a:t>
            </a:r>
            <a:r>
              <a:rPr lang="en-US" dirty="0"/>
              <a:t> site that is being established.  More to follow.</a:t>
            </a:r>
          </a:p>
        </p:txBody>
      </p:sp>
    </p:spTree>
    <p:extLst>
      <p:ext uri="{BB962C8B-B14F-4D97-AF65-F5344CB8AC3E}">
        <p14:creationId xmlns:p14="http://schemas.microsoft.com/office/powerpoint/2010/main" val="38949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B72A-3BC6-4C5E-9891-95DB50D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43" y="958852"/>
            <a:ext cx="7148513" cy="2514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Frequently Asked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9C6E-AE62-4707-9093-837874FB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743" y="4305300"/>
            <a:ext cx="7188994" cy="145415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89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7DCF39-CDDB-46BC-A633-F4446656C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8" t="4403" r="14432"/>
          <a:stretch/>
        </p:blipFill>
        <p:spPr>
          <a:xfrm>
            <a:off x="3718560" y="2046832"/>
            <a:ext cx="4876800" cy="40793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21F5-824A-4357-8AEC-53DAAC34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37360"/>
            <a:ext cx="3261360" cy="4388802"/>
          </a:xfrm>
        </p:spPr>
        <p:txBody>
          <a:bodyPr>
            <a:normAutofit/>
          </a:bodyPr>
          <a:lstStyle/>
          <a:p>
            <a:r>
              <a:rPr lang="en-US" sz="3200" b="1" dirty="0"/>
              <a:t>Incoming messages triaged: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Regulatory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Field Operations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Funding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Research Interests</a:t>
            </a:r>
          </a:p>
          <a:p>
            <a:endParaRPr lang="en-US" sz="3200" b="1" dirty="0"/>
          </a:p>
          <a:p>
            <a:endParaRPr lang="en-US" sz="2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DFBE3-EC76-43BC-87FE-0F22A221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941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atin typeface="+mn-lt"/>
              </a:rPr>
              <a:t>ORDCOVID19 mailbox – MAIL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9801B-7B58-4BEE-A22D-7A1AF47CC4F9}"/>
              </a:ext>
            </a:extLst>
          </p:cNvPr>
          <p:cNvSpPr txBox="1"/>
          <p:nvPr/>
        </p:nvSpPr>
        <p:spPr>
          <a:xfrm>
            <a:off x="4145280" y="1600200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Developed into FAQ Document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93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E38E-82CE-4A50-8C35-C2559CC7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FIELD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DE89E-DD48-4D69-976A-105486F37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0" y="1554482"/>
            <a:ext cx="4038600" cy="433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is VA’s position on maintaining operations in the animal facility? </a:t>
            </a:r>
          </a:p>
          <a:p>
            <a:r>
              <a:rPr lang="en-US" sz="2000" dirty="0"/>
              <a:t>The research animals in VA facilities must always be properly cared for, which includes provision of food, water, clean housing, and veterinary care as needed. </a:t>
            </a:r>
            <a:r>
              <a:rPr lang="en-US" sz="2000" b="1" i="1" dirty="0"/>
              <a:t>The same mindset of fully protecting Veterans in the hospital should be in place for the research animals.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D91BD-F23D-4DB7-B9DA-FAE55B67D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" y="1554481"/>
            <a:ext cx="4038600" cy="433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If research personnel paid on an IPA are unable to work during COVID-19 related laboratory closures will they continue to be paid?</a:t>
            </a:r>
          </a:p>
          <a:p>
            <a:r>
              <a:rPr lang="en-US" sz="2000" dirty="0"/>
              <a:t>Under the IPA agreement, payment is determined by the institution for whom the employee works, and continued </a:t>
            </a:r>
            <a:r>
              <a:rPr lang="en-US" sz="2000" b="1" i="1" dirty="0"/>
              <a:t>salary payment would be based on local policies</a:t>
            </a:r>
            <a:r>
              <a:rPr lang="en-US" sz="1800" dirty="0"/>
              <a:t>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9286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11B9DE-DC96-4B0F-A065-8B886F11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OPERATIONS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4FEF76-076E-4FC3-B6C8-542AC7C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911"/>
            <a:ext cx="8229600" cy="4190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do I do if my local facility leadership implements a more restrictive research policy?</a:t>
            </a:r>
          </a:p>
          <a:p>
            <a:r>
              <a:rPr lang="en-US" dirty="0"/>
              <a:t>The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medical center director has final authority over actions occurring at his/her facilities</a:t>
            </a:r>
            <a:r>
              <a:rPr lang="en-US" dirty="0"/>
              <a:t>. Please notify your ORD funding service or extramural research sponsor if additional restrictions are placed on your research project.</a:t>
            </a:r>
            <a:r>
              <a:rPr lang="en-US" b="1" dirty="0"/>
              <a:t> </a:t>
            </a:r>
          </a:p>
          <a:p>
            <a:r>
              <a:rPr lang="en-US" b="1" i="1" u="sng" dirty="0"/>
              <a:t>This authority includes determinations about essential staff, teleworking and employee pay</a:t>
            </a:r>
          </a:p>
          <a:p>
            <a:pPr lvl="1"/>
            <a:r>
              <a:rPr lang="en-US" dirty="0"/>
              <a:t>General HR guidance can be found here: </a:t>
            </a:r>
          </a:p>
          <a:p>
            <a:pPr marL="0" indent="0">
              <a:buNone/>
            </a:pPr>
            <a:r>
              <a:rPr lang="en-US" b="1" dirty="0"/>
              <a:t>		Human Resources Emergency Resource Center 				</a:t>
            </a:r>
            <a:r>
              <a:rPr lang="en-US" sz="2100" dirty="0">
                <a:hlinkClick r:id="rId3"/>
              </a:rPr>
              <a:t>https://vaww.va.gov/OHRM/Worklife/Pandemic/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4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4F17-7BEB-4DDF-B376-1C47078A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3EA5-516E-40C5-90B0-71D5D169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13"/>
            <a:ext cx="8229600" cy="483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When do I need to request Project Modifications (PMO)?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PMO Required:</a:t>
            </a:r>
          </a:p>
          <a:p>
            <a:pPr marL="0" indent="0">
              <a:buNone/>
            </a:pPr>
            <a:r>
              <a:rPr lang="en-US" dirty="0"/>
              <a:t>Change in specific aims</a:t>
            </a:r>
          </a:p>
          <a:p>
            <a:pPr marL="0" indent="0">
              <a:buNone/>
            </a:pPr>
            <a:r>
              <a:rPr lang="en-US" dirty="0"/>
              <a:t>Change in methods</a:t>
            </a:r>
          </a:p>
          <a:p>
            <a:pPr marL="0" indent="0">
              <a:buNone/>
            </a:pPr>
            <a:r>
              <a:rPr lang="en-US" dirty="0"/>
              <a:t>Change in budget (urgent)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PMO Not Required At This Time:</a:t>
            </a:r>
          </a:p>
          <a:p>
            <a:pPr marL="0" indent="0">
              <a:buNone/>
            </a:pPr>
            <a:r>
              <a:rPr lang="en-US" dirty="0"/>
              <a:t>Change in effort by PI resulting from COVID-19 impacts</a:t>
            </a:r>
          </a:p>
          <a:p>
            <a:pPr marL="0" indent="0">
              <a:buNone/>
            </a:pPr>
            <a:r>
              <a:rPr lang="en-US" dirty="0"/>
              <a:t>Change in duration / project extensions</a:t>
            </a:r>
          </a:p>
        </p:txBody>
      </p:sp>
    </p:spTree>
    <p:extLst>
      <p:ext uri="{BB962C8B-B14F-4D97-AF65-F5344CB8AC3E}">
        <p14:creationId xmlns:p14="http://schemas.microsoft.com/office/powerpoint/2010/main" val="2839487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895A3D-C9F5-4780-858A-9B68561A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EXTENSIONS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CE72F-E60C-4ECC-A3B2-07D61C34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485"/>
            <a:ext cx="8229600" cy="419051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If a study is unable to continue operations due to COVID-19 facility closures, will ORD approve study budget extensions? </a:t>
            </a:r>
          </a:p>
          <a:p>
            <a:r>
              <a:rPr lang="en-US" dirty="0"/>
              <a:t>ORD will accept and review requests to provide additional funding at the end of the award period. At that time, the request should be submitted as a Project Modification (PMO). </a:t>
            </a:r>
          </a:p>
          <a:p>
            <a:r>
              <a:rPr lang="en-US" dirty="0"/>
              <a:t>In the meantime, all investigators are urged to use resources wisely especially as study activities are on hold.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42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5E6D-FE62-4003-A2A6-25CD231E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SERVICE 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53D2E-C6E3-46F1-816A-C4230ED4B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" y="1402080"/>
            <a:ext cx="8411029" cy="483108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Biomedical Laboratory (BLR&amp;D): </a:t>
            </a:r>
            <a:r>
              <a:rPr lang="en-US" sz="2400" dirty="0"/>
              <a:t>VHABLRD-CSRD@va.gov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Clinical Science (CSR&amp;D):  </a:t>
            </a:r>
            <a:r>
              <a:rPr lang="en-US" sz="2400" dirty="0"/>
              <a:t>VHABLRD-CSRD@va.gov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Health Services (HSR&amp;D) or QUERI:</a:t>
            </a:r>
            <a:r>
              <a:rPr lang="en-US" sz="2400" dirty="0"/>
              <a:t> VHACO.HSR&amp;D.ProjectModifications@va.gov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Rehabilitation (RR&amp;D): </a:t>
            </a:r>
            <a:r>
              <a:rPr lang="en-US" sz="2400" dirty="0"/>
              <a:t>rrdreviews@va.gov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Million Veteran Program (MVP): </a:t>
            </a:r>
            <a:r>
              <a:rPr lang="en-US" sz="2400" dirty="0"/>
              <a:t>MVPComms@va.gov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Cooperative Studies Program (CSP): </a:t>
            </a:r>
            <a:r>
              <a:rPr lang="en-US" sz="2400" dirty="0"/>
              <a:t>CSP@va.gov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Career Development Awardees: </a:t>
            </a:r>
            <a:r>
              <a:rPr lang="en-US" sz="2400" dirty="0"/>
              <a:t>vhacadereview@va.gov</a:t>
            </a:r>
          </a:p>
        </p:txBody>
      </p:sp>
    </p:spTree>
    <p:extLst>
      <p:ext uri="{BB962C8B-B14F-4D97-AF65-F5344CB8AC3E}">
        <p14:creationId xmlns:p14="http://schemas.microsoft.com/office/powerpoint/2010/main" val="138349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CFFF-4001-4A75-9449-967AAD81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STARTING…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7CC3-8B9E-4A37-9BDB-F639E1B7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116"/>
            <a:ext cx="8229600" cy="45178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COVID-19 is affecting a lot…including this webinar.</a:t>
            </a:r>
          </a:p>
          <a:p>
            <a:endParaRPr lang="en-US" dirty="0"/>
          </a:p>
          <a:p>
            <a:r>
              <a:rPr lang="en-US" dirty="0"/>
              <a:t>Materials will be available afterward.</a:t>
            </a:r>
          </a:p>
          <a:p>
            <a:endParaRPr lang="en-US" dirty="0"/>
          </a:p>
          <a:p>
            <a:r>
              <a:rPr lang="en-US" dirty="0"/>
              <a:t>Webinar is being recorded.</a:t>
            </a:r>
          </a:p>
          <a:p>
            <a:endParaRPr lang="en-US" dirty="0"/>
          </a:p>
          <a:p>
            <a:r>
              <a:rPr lang="en-US" dirty="0"/>
              <a:t>Presentations provide an overview of ORD activities.</a:t>
            </a:r>
          </a:p>
          <a:p>
            <a:pPr lvl="1"/>
            <a:r>
              <a:rPr lang="en-US" dirty="0"/>
              <a:t>Topics will not be comprehensive nor will processes be perfect as things develop.</a:t>
            </a:r>
          </a:p>
          <a:p>
            <a:endParaRPr lang="en-US" dirty="0"/>
          </a:p>
          <a:p>
            <a:r>
              <a:rPr lang="en-US" dirty="0"/>
              <a:t>Questions posted but not answered on the webinar will be recorded.</a:t>
            </a:r>
          </a:p>
          <a:p>
            <a:endParaRPr lang="en-US" dirty="0"/>
          </a:p>
          <a:p>
            <a:r>
              <a:rPr lang="en-US" dirty="0"/>
              <a:t>Contact ORD through </a:t>
            </a:r>
            <a:r>
              <a:rPr lang="en-US" dirty="0">
                <a:hlinkClick r:id="rId2"/>
              </a:rPr>
              <a:t>ORDCOVID19@va.gov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23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C3E2-93DD-4475-8B35-371464AC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2800" dirty="0"/>
              <a:t>RESEARCH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FA55-80FA-4E07-8282-0FEE9036A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If I have a good idea for a COVID-19 research, what should I do?</a:t>
            </a:r>
          </a:p>
          <a:p>
            <a:r>
              <a:rPr lang="en-US" sz="2000" dirty="0"/>
              <a:t>We are counting on the field to come up with good ideas. We would like you </a:t>
            </a:r>
            <a:r>
              <a:rPr lang="en-US" sz="2000" b="1" i="1" dirty="0"/>
              <a:t>to submit your ideas to ORDCOVID19@va.gov</a:t>
            </a:r>
            <a:r>
              <a:rPr lang="en-US" sz="2000" dirty="0"/>
              <a:t>. We need to coordinate efforts that are alike in order to coordinate and maximize the VHA research response.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3ED2E-A19B-4FB3-BEF7-B20339E2B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Does ORD have plans to fund research on COVID? </a:t>
            </a:r>
          </a:p>
          <a:p>
            <a:r>
              <a:rPr lang="en-US" sz="2000" dirty="0"/>
              <a:t>Solicitation for </a:t>
            </a:r>
            <a:r>
              <a:rPr lang="en-US" sz="2000" b="1" i="1" dirty="0"/>
              <a:t>rapid research projects funded by HSR&amp;D and CSR&amp;D</a:t>
            </a:r>
            <a:r>
              <a:rPr lang="en-US" sz="2000" dirty="0"/>
              <a:t> released 3/18 with first round due 4/6. We are most interested in studies that can be executed quickly and inform current practices. Follow guidance in RFA about local approval processes.</a:t>
            </a:r>
          </a:p>
        </p:txBody>
      </p:sp>
    </p:spTree>
    <p:extLst>
      <p:ext uri="{BB962C8B-B14F-4D97-AF65-F5344CB8AC3E}">
        <p14:creationId xmlns:p14="http://schemas.microsoft.com/office/powerpoint/2010/main" val="2887724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4F3E-1A78-4E3F-8C78-BF404C02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Response Research Projects (CSR&amp;D, HSR&amp;D)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B5F0-E08C-4BD6-8461-0097B805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957"/>
            <a:ext cx="8229600" cy="474499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200" b="1" dirty="0"/>
              <a:t>Funding announcement released March 18, 2020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Jumpstart research efforts by supporting work related to COVID-19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Planning projects (“preparatory to research activities”)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Short-term pilots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Data analysis projects</a:t>
            </a:r>
          </a:p>
          <a:p>
            <a:pPr lvl="2"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b="1" dirty="0"/>
              <a:t>Projects are NOT subject to administrative hold/stand down</a:t>
            </a:r>
          </a:p>
          <a:p>
            <a:pPr>
              <a:spcBef>
                <a:spcPts val="0"/>
              </a:spcBef>
            </a:pPr>
            <a:endParaRPr lang="en-US" sz="2200" b="1" dirty="0"/>
          </a:p>
          <a:p>
            <a:pPr>
              <a:spcBef>
                <a:spcPts val="0"/>
              </a:spcBef>
            </a:pPr>
            <a:r>
              <a:rPr lang="en-US" sz="2200" b="1" dirty="0"/>
              <a:t>Projects must not interfere with the mission critical work of VA clinical and operations partners in their response to COVID-19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Do NOT reach out to VA clinical operations leaders or national program offices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PIs should discuss plans with local facilities, including ACOS-R), to avoid undue imposition on clinical systems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Formal letters of support are NOT required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89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4F3E-1A78-4E3F-8C78-BF404C02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Research Projects –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B5F0-E08C-4BD6-8461-0097B805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958"/>
            <a:ext cx="8229600" cy="4483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/>
              <a:t>Timeline, Review, &amp; Award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First submissions </a:t>
            </a:r>
            <a:r>
              <a:rPr lang="en-US" sz="2000"/>
              <a:t>due Monday, April </a:t>
            </a:r>
            <a:r>
              <a:rPr lang="en-US" sz="2000" dirty="0"/>
              <a:t>6 (decisions announced by May 1)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Subsequent applications reviewed on a rolling basis through July 1, 2020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Projects are expected to start as soon as feasible after award 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Application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Concept paper (3 pages)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Summary budget table &amp; budget justification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Submitted by the PI’s VA Research Office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Direct questions to: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CSRD via </a:t>
            </a:r>
            <a:r>
              <a:rPr lang="en-US" sz="2000" dirty="0">
                <a:hlinkClick r:id="rId3"/>
              </a:rPr>
              <a:t>VHABLRD-CSRD@va.gov</a:t>
            </a:r>
            <a:r>
              <a:rPr lang="en-US" sz="2000" dirty="0"/>
              <a:t>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HSRD via </a:t>
            </a:r>
            <a:r>
              <a:rPr lang="en-US" sz="2000" u="sng" dirty="0">
                <a:hlinkClick r:id="rId4"/>
              </a:rPr>
              <a:t>vhacoordcoin@va.gov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457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95-8470-4898-AA68-C0160BB2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F032-62F9-4969-8889-348C48514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Exercise good judgement to take care of yourself, your staff, your research animals, and the community</a:t>
            </a:r>
          </a:p>
          <a:p>
            <a:r>
              <a:rPr lang="en-US" sz="2400" dirty="0"/>
              <a:t>Refer to the COVID-19 FAQs that will be updated as needed</a:t>
            </a:r>
          </a:p>
          <a:p>
            <a:r>
              <a:rPr lang="en-US" sz="2400" dirty="0"/>
              <a:t>Work with your local research office to make sure you are following your institution’s policies and practices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8B547-6CCC-4FDD-9FD5-022EA864F1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you have a specific funding question, email your ORD Research Service</a:t>
            </a:r>
          </a:p>
          <a:p>
            <a:r>
              <a:rPr lang="en-US" sz="2400" dirty="0"/>
              <a:t>This situation is evolving and good communication is key</a:t>
            </a:r>
          </a:p>
          <a:p>
            <a:r>
              <a:rPr lang="en-US" sz="2400" dirty="0"/>
              <a:t>If you can’t find the answer, email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>
                <a:hlinkClick r:id="rId3"/>
              </a:rPr>
              <a:t>ORDCOVID19@va.gov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Stay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5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B72A-3BC6-4C5E-9891-95DB50D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1513488"/>
            <a:ext cx="7148513" cy="25145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COVID-19 and </a:t>
            </a:r>
            <a:br>
              <a:rPr lang="en-US" sz="5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SARS-CoV-2 Research Opportunities and Ideas</a:t>
            </a:r>
            <a:endParaRPr lang="en-US" sz="5400" kern="1200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9C6E-AE62-4707-9093-837874FB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743" y="4305300"/>
            <a:ext cx="7188994" cy="145415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Interagency, VA, Pharma</a:t>
            </a:r>
            <a:endParaRPr lang="en-US" sz="2800" kern="12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73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CE642-E234-4C66-81DF-0BDFF845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743"/>
            <a:ext cx="8229600" cy="41905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2411D-FE9E-4F05-9370-DDCDDBCC319F}"/>
              </a:ext>
            </a:extLst>
          </p:cNvPr>
          <p:cNvSpPr txBox="1"/>
          <p:nvPr/>
        </p:nvSpPr>
        <p:spPr>
          <a:xfrm>
            <a:off x="1028700" y="1728788"/>
            <a:ext cx="68437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Department of Health and Human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Biomedical Advanced Research &amp; Development Authority (BARDA)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Institutes of Health (NIH)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Department of Defense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Uniformed Services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ChemBioRadNuclear Defense (CBRND)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CC0BA-F815-44DF-AE52-C6D25448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5005194"/>
            <a:ext cx="8763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D9F3F-6669-4CED-B3F3-139B06DE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5099606"/>
            <a:ext cx="1171045" cy="1023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18717F-8D1E-46E2-A777-52ED1BBD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95" y="5320531"/>
            <a:ext cx="1434921" cy="488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CC0F46-8EF0-4F46-8666-AF06DFBA8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4" y="5099606"/>
            <a:ext cx="2933069" cy="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99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(NIH)—Specimen Collection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CE642-E234-4C66-81DF-0BDFF845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743"/>
            <a:ext cx="8229600" cy="41905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CA495E-E3AD-4DF7-8C51-5AFF2EFD1D22}"/>
              </a:ext>
            </a:extLst>
          </p:cNvPr>
          <p:cNvGraphicFramePr>
            <a:graphicFrameLocks noGrp="1"/>
          </p:cNvGraphicFramePr>
          <p:nvPr/>
        </p:nvGraphicFramePr>
        <p:xfrm>
          <a:off x="995997" y="1257785"/>
          <a:ext cx="7262177" cy="4685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2177">
                  <a:extLst>
                    <a:ext uri="{9D8B030D-6E8A-4147-A177-3AD203B41FA5}">
                      <a16:colId xmlns:a16="http://schemas.microsoft.com/office/drawing/2014/main" val="1309286654"/>
                    </a:ext>
                  </a:extLst>
                </a:gridCol>
              </a:tblGrid>
              <a:tr h="2398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911670"/>
                  </a:ext>
                </a:extLst>
              </a:tr>
              <a:tr h="232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28" marR="38328" marT="38328" marB="38328"/>
                </a:tc>
                <a:extLst>
                  <a:ext uri="{0D108BD9-81ED-4DB2-BD59-A6C34878D82A}">
                    <a16:rowId xmlns:a16="http://schemas.microsoft.com/office/drawing/2014/main" val="73748561"/>
                  </a:ext>
                </a:extLst>
              </a:tr>
              <a:tr h="3997026">
                <a:tc>
                  <a:txBody>
                    <a:bodyPr/>
                    <a:lstStyle/>
                    <a:p>
                      <a:pPr marL="0" marR="0">
                        <a:spcBef>
                          <a:spcPts val="225"/>
                        </a:spcBef>
                        <a:spcAft>
                          <a:spcPts val="300"/>
                        </a:spcAft>
                      </a:pPr>
                      <a:r>
                        <a:rPr lang="en-US" sz="700" dirty="0">
                          <a:effectLst/>
                        </a:rPr>
                        <a:t>Wednesday, March 18, 2020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75"/>
                        </a:spcAft>
                      </a:pPr>
                      <a:r>
                        <a:rPr lang="en-US" sz="1200" dirty="0">
                          <a:effectLst/>
                        </a:rPr>
                        <a:t>VOLUNTEERS NEEDED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The NIH Vaccine Research Center is looking for volunteers to donate blood for studies on the immune system.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You may qualify if you are: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375"/>
                        </a:spcBef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18 years of age or older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375"/>
                        </a:spcBef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Fully recovered from confirmed COVID-19 infection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375"/>
                        </a:spcBef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Able and willing to complete the informed consent process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As these studies aim to further define and understand specific immune responses, the Vaccine Research Center is not evaluating or studying active or possible COVID-19 infections.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375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Participants will be compensated for their time and inconvenience. To volunteer, call 1-866-833-5433 (TTY 1-866-411-1010) or email </a:t>
                      </a:r>
                      <a:r>
                        <a:rPr lang="en-US" sz="1000" u="sng" dirty="0">
                          <a:effectLst/>
                          <a:hlinkClick r:id="rId2"/>
                        </a:rPr>
                        <a:t>vaccines@nih.gov</a:t>
                      </a:r>
                      <a:r>
                        <a:rPr lang="en-US" sz="1000" dirty="0">
                          <a:effectLst/>
                        </a:rPr>
                        <a:t>. 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    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28" marR="38328" marT="38328" marB="38328"/>
                </a:tc>
                <a:extLst>
                  <a:ext uri="{0D108BD9-81ED-4DB2-BD59-A6C34878D82A}">
                    <a16:rowId xmlns:a16="http://schemas.microsoft.com/office/drawing/2014/main" val="1384427018"/>
                  </a:ext>
                </a:extLst>
              </a:tr>
              <a:tr h="21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975"/>
                        </a:spcAft>
                      </a:pPr>
                      <a:r>
                        <a:rPr lang="en-US" sz="800" u="sng" dirty="0">
                          <a:effectLst/>
                          <a:hlinkClick r:id="rId3"/>
                        </a:rPr>
                        <a:t>National Institute of Allergy and Infectious Diseases</a:t>
                      </a:r>
                      <a:r>
                        <a:rPr lang="en-US" sz="800" dirty="0">
                          <a:effectLst/>
                        </a:rPr>
                        <a:t>  |  </a:t>
                      </a:r>
                      <a:r>
                        <a:rPr lang="en-US" sz="800" u="sng" dirty="0">
                          <a:effectLst/>
                          <a:hlinkClick r:id="rId4"/>
                        </a:rPr>
                        <a:t>National Institutes of Health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28" marR="38328" marT="38328" marB="38328"/>
                </a:tc>
                <a:extLst>
                  <a:ext uri="{0D108BD9-81ED-4DB2-BD59-A6C34878D82A}">
                    <a16:rowId xmlns:a16="http://schemas.microsoft.com/office/drawing/2014/main" val="1030697887"/>
                  </a:ext>
                </a:extLst>
              </a:tr>
            </a:tbl>
          </a:graphicData>
        </a:graphic>
      </p:graphicFrame>
      <p:pic>
        <p:nvPicPr>
          <p:cNvPr id="1026" name="Picture 2" descr="NIAID Logo">
            <a:extLst>
              <a:ext uri="{FF2B5EF4-FFF2-40B4-BE49-F238E27FC236}">
                <a16:creationId xmlns:a16="http://schemas.microsoft.com/office/drawing/2014/main" id="{71D1ADBE-7290-4457-9034-F2F1B566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" y="1257785"/>
            <a:ext cx="2552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80FE2-ED62-49A9-8FC2-25B0A100E23E}"/>
              </a:ext>
            </a:extLst>
          </p:cNvPr>
          <p:cNvSpPr/>
          <p:nvPr/>
        </p:nvSpPr>
        <p:spPr>
          <a:xfrm>
            <a:off x="1271588" y="3100389"/>
            <a:ext cx="2886075" cy="271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6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Interagency (NIH)—Placebo-Controlled </a:t>
            </a:r>
            <a:r>
              <a:rPr lang="en-US" dirty="0" err="1"/>
              <a:t>Remdesivir</a:t>
            </a:r>
            <a:r>
              <a:rPr lang="en-US" dirty="0"/>
              <a:t> Trial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9CD3E-7568-4A4A-B5C3-23EF0996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452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Multicenter, Adaptive, Randomized Controlled Trial of the Safety and Efficacy of Investigational Therapeutics in the Treatment of COVID-19 in Hospitalized Adults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DMID Protocol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Sponsor: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Microbiology and Infectious Diseases (DMID)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Allergy and Infectious Diseases (NIAID)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Institutes of Health (NIH)</a:t>
            </a:r>
          </a:p>
        </p:txBody>
      </p:sp>
    </p:spTree>
    <p:extLst>
      <p:ext uri="{BB962C8B-B14F-4D97-AF65-F5344CB8AC3E}">
        <p14:creationId xmlns:p14="http://schemas.microsoft.com/office/powerpoint/2010/main" val="2537647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(DoD and HHS)—EPICC-EID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9CD3E-7568-4A4A-B5C3-23EF0996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4525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Ep</a:t>
            </a:r>
            <a:r>
              <a:rPr lang="en-US" dirty="0"/>
              <a:t>idemiology, </a:t>
            </a:r>
            <a:r>
              <a:rPr lang="en-US" b="1" dirty="0"/>
              <a:t>I</a:t>
            </a:r>
            <a:r>
              <a:rPr lang="en-US" dirty="0"/>
              <a:t>mmunology and </a:t>
            </a:r>
            <a:r>
              <a:rPr lang="en-US" b="1" dirty="0"/>
              <a:t>C</a:t>
            </a:r>
            <a:r>
              <a:rPr lang="en-US" dirty="0"/>
              <a:t>linical </a:t>
            </a:r>
            <a:r>
              <a:rPr lang="en-US" b="1" dirty="0"/>
              <a:t>C</a:t>
            </a:r>
            <a:r>
              <a:rPr lang="en-US" dirty="0"/>
              <a:t>haracteristics of </a:t>
            </a:r>
            <a:r>
              <a:rPr lang="en-US" b="1" dirty="0"/>
              <a:t>E</a:t>
            </a:r>
            <a:r>
              <a:rPr lang="en-US" dirty="0"/>
              <a:t>merging </a:t>
            </a:r>
            <a:r>
              <a:rPr lang="en-US" b="1" dirty="0"/>
              <a:t>I</a:t>
            </a:r>
            <a:r>
              <a:rPr lang="en-US" dirty="0"/>
              <a:t>nfectious </a:t>
            </a:r>
            <a:r>
              <a:rPr lang="en-US" b="1" dirty="0"/>
              <a:t>D</a:t>
            </a:r>
            <a:r>
              <a:rPr lang="en-US" dirty="0"/>
              <a:t>iseases with Pandemic Potential (EPICC-EID)</a:t>
            </a:r>
          </a:p>
          <a:p>
            <a:r>
              <a:rPr lang="en-US" dirty="0"/>
              <a:t>A contingency protocol activated during outbreaks to allow clinical investigation of severe or potentially severe acute infections with pathogens of concern to public health</a:t>
            </a:r>
          </a:p>
          <a:p>
            <a:r>
              <a:rPr lang="en-US" dirty="0"/>
              <a:t>Collection of clinical specimens and data according to International Severe Acute Respiratory and Emerging Infection Consortium (ISARIC) network standards</a:t>
            </a:r>
          </a:p>
          <a:p>
            <a:r>
              <a:rPr lang="en-US" dirty="0"/>
              <a:t>Multisite, longitudinal observational study in COVID-19 symptomatic; control group enrollment possible</a:t>
            </a:r>
          </a:p>
          <a:p>
            <a:r>
              <a:rPr lang="en-US" dirty="0"/>
              <a:t>VA PI, VA sites needed—long term collaboration likely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Interagency (NIH)—Intravenous Immune Globulin (IVIG)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9CD3E-7568-4A4A-B5C3-23EF0996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452501"/>
          </a:xfrm>
        </p:spPr>
        <p:txBody>
          <a:bodyPr>
            <a:normAutofit/>
          </a:bodyPr>
          <a:lstStyle/>
          <a:p>
            <a:r>
              <a:rPr lang="en-US" dirty="0"/>
              <a:t>Plasmapheresis from recovered individuals for use in developing a hyperimmune IVIG product as a potential therapeutic</a:t>
            </a:r>
          </a:p>
          <a:p>
            <a:r>
              <a:rPr lang="en-US" dirty="0"/>
              <a:t>NIH has a multicenter plasmapheresis protocol being adapted for convalescent COVID-19 patients</a:t>
            </a:r>
          </a:p>
          <a:p>
            <a:r>
              <a:rPr lang="en-US" dirty="0"/>
              <a:t>Initial goal:  generate a small pilot lot of IVIG to quickly assess dosing/safety/efficacy in animal model</a:t>
            </a:r>
          </a:p>
          <a:p>
            <a:r>
              <a:rPr lang="en-US" dirty="0"/>
              <a:t>Followed by an RCT to test efficacy in hospitalized patients with SARS-CoV-2 infection</a:t>
            </a:r>
          </a:p>
          <a:p>
            <a:r>
              <a:rPr lang="en-US" dirty="0"/>
              <a:t>Wanted: VA investigators with plasmapheresis capability, patient access, and interest in enrolling in an RCT</a:t>
            </a:r>
          </a:p>
        </p:txBody>
      </p:sp>
    </p:spTree>
    <p:extLst>
      <p:ext uri="{BB962C8B-B14F-4D97-AF65-F5344CB8AC3E}">
        <p14:creationId xmlns:p14="http://schemas.microsoft.com/office/powerpoint/2010/main" val="148058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B72A-3BC6-4C5E-9891-95DB50D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43" y="958852"/>
            <a:ext cx="7148513" cy="2514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COMMENTS FROM THE CHIEF RESEARCH AND DEVELOPMENT OFFICER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9C6E-AE62-4707-9093-837874FB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743" y="4305300"/>
            <a:ext cx="7188994" cy="145415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75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submitted by VA investigators to ORD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9CD3E-7568-4A4A-B5C3-23EF0996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4463"/>
            <a:ext cx="8372475" cy="44525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SARS-CoV-2 Exposure Prophylaxis Trial</a:t>
            </a:r>
          </a:p>
          <a:p>
            <a:pPr lvl="1"/>
            <a:r>
              <a:rPr lang="en-US" dirty="0"/>
              <a:t>hydroxychloroquine as prophylaxis in household contacts</a:t>
            </a:r>
          </a:p>
          <a:p>
            <a:pPr lvl="1"/>
            <a:r>
              <a:rPr lang="en-US" dirty="0"/>
              <a:t>Cooperative Studies Program (CSP) Letter of Intent (LOI) received Feb 2020</a:t>
            </a:r>
          </a:p>
          <a:p>
            <a:r>
              <a:rPr lang="en-US" dirty="0"/>
              <a:t>Surveillance to allow early identification of cases </a:t>
            </a:r>
          </a:p>
          <a:p>
            <a:r>
              <a:rPr lang="en-US" dirty="0"/>
              <a:t>Library of drug candidates for screening</a:t>
            </a:r>
          </a:p>
          <a:p>
            <a:r>
              <a:rPr lang="en-US" dirty="0"/>
              <a:t>Therapeutic trial of hyperimmune plasma</a:t>
            </a:r>
          </a:p>
          <a:p>
            <a:r>
              <a:rPr lang="en-US" dirty="0"/>
              <a:t>Risk stratification by immune status of COVID-19 infected</a:t>
            </a:r>
          </a:p>
          <a:p>
            <a:r>
              <a:rPr lang="en-US" dirty="0"/>
              <a:t>Efficacy of hydroxychloroquine in prevention of COVID-19 disease progression among veterans with respiratory symptoms </a:t>
            </a:r>
          </a:p>
          <a:p>
            <a:r>
              <a:rPr lang="en-US" dirty="0"/>
              <a:t>Treatment with estrogen receptor agonists in general, e.g., BPA, genistein</a:t>
            </a:r>
          </a:p>
          <a:p>
            <a:r>
              <a:rPr lang="en-US" dirty="0"/>
              <a:t>Diagnosing subtle viral infections on chest x-rays and predicting deterioration on chest x-rays</a:t>
            </a:r>
          </a:p>
          <a:p>
            <a:endParaRPr lang="en-US" b="1" dirty="0"/>
          </a:p>
          <a:p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72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ideas submitted by VA investigators to ORD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9CD3E-7568-4A4A-B5C3-23EF0996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4463"/>
            <a:ext cx="8372475" cy="4452501"/>
          </a:xfrm>
        </p:spPr>
        <p:txBody>
          <a:bodyPr>
            <a:normAutofit/>
          </a:bodyPr>
          <a:lstStyle/>
          <a:p>
            <a:r>
              <a:rPr lang="en-US" dirty="0"/>
              <a:t>Genetic modifiers that are protective (or harmful) in COVID-19 infection severity—from Million Veterans Program (MVP) dataset</a:t>
            </a:r>
          </a:p>
          <a:p>
            <a:r>
              <a:rPr lang="en-US" dirty="0"/>
              <a:t>Role of oral hygiene in prevention of/mitigation of viral respirator disease</a:t>
            </a:r>
          </a:p>
          <a:p>
            <a:r>
              <a:rPr lang="en-US" dirty="0"/>
              <a:t>Serosurveillance of recent MVP enrollee samples for prevalence of SARS-CoV-2 infection</a:t>
            </a:r>
          </a:p>
          <a:p>
            <a:endParaRPr lang="en-US" b="1" dirty="0"/>
          </a:p>
          <a:p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44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FFD0-23AB-4A70-AF90-85AEEF13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06B9-E17F-45B3-9B10-F21CABB7D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Gilead</a:t>
            </a:r>
          </a:p>
          <a:p>
            <a:pPr lvl="1"/>
            <a:r>
              <a:rPr lang="en-US" dirty="0" err="1"/>
              <a:t>Remdesivir</a:t>
            </a:r>
            <a:r>
              <a:rPr lang="en-US" dirty="0"/>
              <a:t> for 1) moderate or 2) severe disease</a:t>
            </a:r>
          </a:p>
          <a:p>
            <a:r>
              <a:rPr lang="en-US" b="1" dirty="0" err="1"/>
              <a:t>Eiger</a:t>
            </a:r>
            <a:r>
              <a:rPr lang="en-US" b="1" dirty="0"/>
              <a:t> Pharmaceuticals</a:t>
            </a:r>
          </a:p>
          <a:p>
            <a:pPr lvl="1"/>
            <a:r>
              <a:rPr lang="en-US" dirty="0"/>
              <a:t>Peg-interferon lambda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46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2FB7-33DB-4568-92CC-72204BB7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to the VA researchers from these medical centers who’ve offered to help!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87278C0-C9D7-412C-ACD7-0E50734C3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20112"/>
              </p:ext>
            </p:extLst>
          </p:nvPr>
        </p:nvGraphicFramePr>
        <p:xfrm>
          <a:off x="457200" y="1168501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849">
                  <a:extLst>
                    <a:ext uri="{9D8B030D-6E8A-4147-A177-3AD203B41FA5}">
                      <a16:colId xmlns:a16="http://schemas.microsoft.com/office/drawing/2014/main" val="1321691199"/>
                    </a:ext>
                  </a:extLst>
                </a:gridCol>
                <a:gridCol w="4189751">
                  <a:extLst>
                    <a:ext uri="{9D8B030D-6E8A-4147-A177-3AD203B41FA5}">
                      <a16:colId xmlns:a16="http://schemas.microsoft.com/office/drawing/2014/main" val="1050619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28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 Caribbean Health Care System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Minneapolis VAMC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226673"/>
                  </a:ext>
                </a:extLst>
              </a:tr>
              <a:tr h="324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Cleveland VAMC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North Florida VAMC (Gainesville)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74248"/>
                  </a:ext>
                </a:extLst>
              </a:tr>
              <a:tr h="5233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Denver VAMC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 Puget Sound HCS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 Eastern Kansas (Leavenworth)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Salt Lake City VAMC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0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Greater Los Angeles VAMC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San Francisco VAMC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2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Iowa City VAMC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 Louis VAMC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Long Beach VAMC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Western North Carolina VA HCS (Asheville)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2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547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F006-5E91-472B-A25E-740096C5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C3EA-14C9-4C4C-9A4E-E05CF8AC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 has a unique opportunity to help the nation respond to the COVID-19 pandemic</a:t>
            </a:r>
          </a:p>
          <a:p>
            <a:pPr lvl="1"/>
            <a:r>
              <a:rPr lang="en-US" dirty="0"/>
              <a:t>VA research enterprise has many capabilities and assets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Coordination and communication are critical in a changing and urgent situation</a:t>
            </a:r>
          </a:p>
          <a:p>
            <a:pPr lvl="1"/>
            <a:r>
              <a:rPr lang="en-US" dirty="0"/>
              <a:t>Information &amp; tools are being provided to VA research community</a:t>
            </a:r>
          </a:p>
          <a:p>
            <a:pPr lvl="1"/>
            <a:r>
              <a:rPr lang="en-US" dirty="0"/>
              <a:t>Reduce burden on health care system &amp; available resources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Maintain priorities for protecting people</a:t>
            </a:r>
          </a:p>
        </p:txBody>
      </p:sp>
    </p:spTree>
    <p:extLst>
      <p:ext uri="{BB962C8B-B14F-4D97-AF65-F5344CB8AC3E}">
        <p14:creationId xmlns:p14="http://schemas.microsoft.com/office/powerpoint/2010/main" val="1345296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7FD6-A429-407F-979E-D5ADEF05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4223-0923-4DA7-908B-FCFAC4AD8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Email: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/>
              <a:t>ORDCOVID19@va.gov</a:t>
            </a:r>
          </a:p>
        </p:txBody>
      </p:sp>
    </p:spTree>
    <p:extLst>
      <p:ext uri="{BB962C8B-B14F-4D97-AF65-F5344CB8AC3E}">
        <p14:creationId xmlns:p14="http://schemas.microsoft.com/office/powerpoint/2010/main" val="600969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6979-F355-46D1-A539-459DA976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A426F-EEB5-467A-AB6A-CD704162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6036" y="1676400"/>
            <a:ext cx="4231927" cy="4191000"/>
          </a:xfrm>
        </p:spPr>
      </p:pic>
    </p:spTree>
    <p:extLst>
      <p:ext uri="{BB962C8B-B14F-4D97-AF65-F5344CB8AC3E}">
        <p14:creationId xmlns:p14="http://schemas.microsoft.com/office/powerpoint/2010/main" val="2122642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5E4B-D707-49DF-AF9A-828B91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Recording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E85E4-EDB2-403E-8EA3-2AE902E4DA5B}"/>
              </a:ext>
            </a:extLst>
          </p:cNvPr>
          <p:cNvSpPr/>
          <p:nvPr/>
        </p:nvSpPr>
        <p:spPr>
          <a:xfrm>
            <a:off x="284480" y="1554480"/>
            <a:ext cx="8615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recording of this session and the associated handouts will be available on ORPP&amp;E’s Education and Training website approximately one week post-webinar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archive of all ORPP&amp;E webinars can be found here:  </a:t>
            </a:r>
            <a:r>
              <a:rPr lang="en-US" sz="2800" dirty="0">
                <a:hlinkClick r:id="rId2"/>
              </a:rPr>
              <a:t>https://www.research.va.gov/programs/orppe/education/webinars/archives.cfm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048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EC64-18EB-4001-99B4-84D15A1C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242F-CCE4-4551-B9D8-6AD7E65E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9036"/>
            <a:ext cx="8229600" cy="4397927"/>
          </a:xfrm>
        </p:spPr>
        <p:txBody>
          <a:bodyPr>
            <a:normAutofit fontScale="92500"/>
          </a:bodyPr>
          <a:lstStyle/>
          <a:p>
            <a:r>
              <a:rPr lang="en-US" dirty="0"/>
              <a:t>Jan 31, 2020 – Discussion with National Research Advisory Council Chair (NRAC) on VA Research response on COVID-19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March 4, 2020 – NRAC briefing with VA Acting Deputy Officer for Public Health</a:t>
            </a:r>
          </a:p>
          <a:p>
            <a:pPr lvl="1"/>
            <a:r>
              <a:rPr lang="en-US" dirty="0"/>
              <a:t>ORD contacted about support for other agency efforts</a:t>
            </a:r>
          </a:p>
          <a:p>
            <a:endParaRPr lang="en-US" dirty="0"/>
          </a:p>
          <a:p>
            <a:r>
              <a:rPr lang="en-US" dirty="0"/>
              <a:t>March 5, 2020 – ORD begins formal organizational efforts</a:t>
            </a:r>
          </a:p>
          <a:p>
            <a:pPr lvl="1"/>
            <a:r>
              <a:rPr lang="en-US" dirty="0"/>
              <a:t>Research coordination, field impact, ORD staff safety/health</a:t>
            </a:r>
          </a:p>
          <a:p>
            <a:endParaRPr lang="en-US" dirty="0"/>
          </a:p>
          <a:p>
            <a:r>
              <a:rPr lang="en-US" dirty="0"/>
              <a:t>March 19, 2020 – ORD webinar for field </a:t>
            </a:r>
          </a:p>
        </p:txBody>
      </p:sp>
    </p:spTree>
    <p:extLst>
      <p:ext uri="{BB962C8B-B14F-4D97-AF65-F5344CB8AC3E}">
        <p14:creationId xmlns:p14="http://schemas.microsoft.com/office/powerpoint/2010/main" val="142043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7B16F-EF97-46E7-8ABE-801136EB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941"/>
          </a:xfrm>
        </p:spPr>
        <p:txBody>
          <a:bodyPr/>
          <a:lstStyle/>
          <a:p>
            <a:r>
              <a:rPr lang="en-US" dirty="0"/>
              <a:t>ORD COVID-19 RESPONSE TEAMS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CE642-E234-4C66-81DF-0BDFF845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8673"/>
            <a:ext cx="8229600" cy="41905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9C9DC-F11F-4256-A905-F01757AB729C}"/>
              </a:ext>
            </a:extLst>
          </p:cNvPr>
          <p:cNvSpPr/>
          <p:nvPr/>
        </p:nvSpPr>
        <p:spPr>
          <a:xfrm>
            <a:off x="1269607" y="3118301"/>
            <a:ext cx="2256105" cy="2231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Research Steering Committee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Coordination/Review of ORD supported research activities on dx, </a:t>
            </a:r>
            <a:r>
              <a:rPr lang="en-US" sz="1000" dirty="0" err="1">
                <a:solidFill>
                  <a:schemeClr val="tx1"/>
                </a:solidFill>
              </a:rPr>
              <a:t>tx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prev</a:t>
            </a:r>
            <a:r>
              <a:rPr lang="en-US" sz="1000" dirty="0">
                <a:solidFill>
                  <a:schemeClr val="tx1"/>
                </a:solidFill>
              </a:rPr>
              <a:t> &amp; mgmt.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Robert Bonomo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Sheldon Brown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Scott </a:t>
            </a:r>
            <a:r>
              <a:rPr lang="en-US" sz="1200" dirty="0" err="1">
                <a:solidFill>
                  <a:schemeClr val="tx1"/>
                </a:solidFill>
              </a:rPr>
              <a:t>DuVall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Sarah George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Mark Holodniy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C399A-CB68-4E76-8ED4-1EB8C46DA194}"/>
              </a:ext>
            </a:extLst>
          </p:cNvPr>
          <p:cNvSpPr/>
          <p:nvPr/>
        </p:nvSpPr>
        <p:spPr>
          <a:xfrm>
            <a:off x="3721852" y="3118098"/>
            <a:ext cx="2332863" cy="2511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Field Research Ops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Coordination &amp; disseminate info to maintain research COOP &amp; safety of study participants; help with understanding implications of COVID-19 activities/decisions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Tony Laracuente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Mike Fallon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Terri Gleason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Holly Henry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Sharon Jacky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Kari Points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Maria Rodriguez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626DD-B391-4A41-9F2D-A5DF46B27494}"/>
              </a:ext>
            </a:extLst>
          </p:cNvPr>
          <p:cNvSpPr/>
          <p:nvPr/>
        </p:nvSpPr>
        <p:spPr>
          <a:xfrm>
            <a:off x="6539145" y="3106066"/>
            <a:ext cx="1545087" cy="2256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ORD Staff Safety &amp; COOP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Protect ORD staff and ensure COOP within VACO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ORD Service AOs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ORD Employee Engagement Team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5EB912-DEC0-4565-99BC-C8054B348E46}"/>
              </a:ext>
            </a:extLst>
          </p:cNvPr>
          <p:cNvSpPr/>
          <p:nvPr/>
        </p:nvSpPr>
        <p:spPr>
          <a:xfrm>
            <a:off x="525188" y="1059140"/>
            <a:ext cx="8224918" cy="551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Rachel </a:t>
            </a:r>
            <a:r>
              <a:rPr lang="en-US" sz="1400" dirty="0" err="1">
                <a:solidFill>
                  <a:schemeClr val="tx1"/>
                </a:solidFill>
              </a:rPr>
              <a:t>Ramoni</a:t>
            </a:r>
            <a:r>
              <a:rPr lang="en-US" sz="1400" dirty="0">
                <a:solidFill>
                  <a:schemeClr val="tx1"/>
                </a:solidFill>
              </a:rPr>
              <a:t>, DMD, ScD – Chief Research and Development Officer (CRADO)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49A32-E4C9-4255-B4C5-BDA7DF0BFD99}"/>
              </a:ext>
            </a:extLst>
          </p:cNvPr>
          <p:cNvSpPr/>
          <p:nvPr/>
        </p:nvSpPr>
        <p:spPr>
          <a:xfrm>
            <a:off x="525189" y="1610171"/>
            <a:ext cx="4328166" cy="671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112D2-7B53-4C86-92C7-1B378A153023}"/>
              </a:ext>
            </a:extLst>
          </p:cNvPr>
          <p:cNvSpPr/>
          <p:nvPr/>
        </p:nvSpPr>
        <p:spPr>
          <a:xfrm>
            <a:off x="4853354" y="1610171"/>
            <a:ext cx="3896751" cy="671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Wendy Tenhula – Dep CRADO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Marisue</a:t>
            </a:r>
            <a:r>
              <a:rPr lang="en-US" sz="1200" dirty="0">
                <a:solidFill>
                  <a:schemeClr val="tx1"/>
                </a:solidFill>
              </a:rPr>
              <a:t> Cody – Director, ORD Operations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703A9-BA5B-489A-B5FD-B038DE2B32E4}"/>
              </a:ext>
            </a:extLst>
          </p:cNvPr>
          <p:cNvCxnSpPr>
            <a:cxnSpLocks/>
          </p:cNvCxnSpPr>
          <p:nvPr/>
        </p:nvCxnSpPr>
        <p:spPr>
          <a:xfrm>
            <a:off x="2217419" y="2833995"/>
            <a:ext cx="0" cy="27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DF0055-B632-4540-A13F-887CE6F13DF2}"/>
              </a:ext>
            </a:extLst>
          </p:cNvPr>
          <p:cNvCxnSpPr>
            <a:cxnSpLocks/>
          </p:cNvCxnSpPr>
          <p:nvPr/>
        </p:nvCxnSpPr>
        <p:spPr>
          <a:xfrm>
            <a:off x="2217419" y="2848129"/>
            <a:ext cx="225610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D509AD-BC50-4791-8C58-84118D5E02FD}"/>
              </a:ext>
            </a:extLst>
          </p:cNvPr>
          <p:cNvCxnSpPr/>
          <p:nvPr/>
        </p:nvCxnSpPr>
        <p:spPr>
          <a:xfrm>
            <a:off x="4473526" y="2848129"/>
            <a:ext cx="0" cy="233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E5E2AB-5FD4-41B1-9275-40BC7427CD56}"/>
              </a:ext>
            </a:extLst>
          </p:cNvPr>
          <p:cNvCxnSpPr/>
          <p:nvPr/>
        </p:nvCxnSpPr>
        <p:spPr>
          <a:xfrm>
            <a:off x="3165230" y="2577956"/>
            <a:ext cx="0" cy="270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88C21C-8E0C-4D86-99BC-280F8AEB2E40}"/>
              </a:ext>
            </a:extLst>
          </p:cNvPr>
          <p:cNvCxnSpPr/>
          <p:nvPr/>
        </p:nvCxnSpPr>
        <p:spPr>
          <a:xfrm flipH="1">
            <a:off x="5323447" y="2831716"/>
            <a:ext cx="5866" cy="233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BBFF25-56CE-4FB0-83ED-B6F31B58AE01}"/>
              </a:ext>
            </a:extLst>
          </p:cNvPr>
          <p:cNvCxnSpPr>
            <a:cxnSpLocks/>
          </p:cNvCxnSpPr>
          <p:nvPr/>
        </p:nvCxnSpPr>
        <p:spPr>
          <a:xfrm>
            <a:off x="5323447" y="2831716"/>
            <a:ext cx="2073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EABD2A-7E52-4A85-BDE9-A37464E84DD7}"/>
              </a:ext>
            </a:extLst>
          </p:cNvPr>
          <p:cNvCxnSpPr>
            <a:cxnSpLocks/>
          </p:cNvCxnSpPr>
          <p:nvPr/>
        </p:nvCxnSpPr>
        <p:spPr>
          <a:xfrm>
            <a:off x="7397266" y="2831716"/>
            <a:ext cx="0" cy="250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52FF34-63D5-43EA-AD68-1456CEAC0BD6}"/>
              </a:ext>
            </a:extLst>
          </p:cNvPr>
          <p:cNvCxnSpPr/>
          <p:nvPr/>
        </p:nvCxnSpPr>
        <p:spPr>
          <a:xfrm>
            <a:off x="6595405" y="2561543"/>
            <a:ext cx="0" cy="270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23201FB-AA75-4C9B-A944-3E9A2E3151A5}"/>
              </a:ext>
            </a:extLst>
          </p:cNvPr>
          <p:cNvSpPr/>
          <p:nvPr/>
        </p:nvSpPr>
        <p:spPr>
          <a:xfrm>
            <a:off x="628650" y="1605127"/>
            <a:ext cx="4224703" cy="70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Grant Huang – Dep CRADO – Enterprise Optimization (Acting)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Molly Klote – Director, ORPPE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5120DC-AA07-47DE-9E05-7751F5583B7D}"/>
              </a:ext>
            </a:extLst>
          </p:cNvPr>
          <p:cNvSpPr/>
          <p:nvPr/>
        </p:nvSpPr>
        <p:spPr>
          <a:xfrm>
            <a:off x="440569" y="5703480"/>
            <a:ext cx="1055076" cy="551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Biospecimen Collection Protocol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D3E10-04B6-4866-A622-6D358B5F5E8A}"/>
              </a:ext>
            </a:extLst>
          </p:cNvPr>
          <p:cNvSpPr/>
          <p:nvPr/>
        </p:nvSpPr>
        <p:spPr>
          <a:xfrm>
            <a:off x="1684200" y="5701999"/>
            <a:ext cx="1055076" cy="551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Clinical Trials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 </a:t>
            </a:r>
            <a:r>
              <a:rPr lang="en-US" sz="1200" dirty="0" err="1">
                <a:solidFill>
                  <a:schemeClr val="tx1"/>
                </a:solidFill>
              </a:rPr>
              <a:t>tx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prev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diag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C64FF-8D19-418B-9B63-A2371795399C}"/>
              </a:ext>
            </a:extLst>
          </p:cNvPr>
          <p:cNvSpPr/>
          <p:nvPr/>
        </p:nvSpPr>
        <p:spPr>
          <a:xfrm>
            <a:off x="2878917" y="5701999"/>
            <a:ext cx="1168423" cy="551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Other (e.g., observational, data/epi, HSR)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495A84-1B43-4581-9D42-0D0F6DB69930}"/>
              </a:ext>
            </a:extLst>
          </p:cNvPr>
          <p:cNvSpPr/>
          <p:nvPr/>
        </p:nvSpPr>
        <p:spPr>
          <a:xfrm>
            <a:off x="101112" y="3234277"/>
            <a:ext cx="958656" cy="202511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Public Health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Pathology/ Lab Med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PBM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_____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Privacy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OGC/STAR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ISSO-RSD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ORO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E42C62-D79B-4490-A626-E1624BB6220E}"/>
              </a:ext>
            </a:extLst>
          </p:cNvPr>
          <p:cNvSpPr/>
          <p:nvPr/>
        </p:nvSpPr>
        <p:spPr>
          <a:xfrm>
            <a:off x="525188" y="2281817"/>
            <a:ext cx="8224917" cy="279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Amanda Garcia, Mary Kelleher, Mitch </a:t>
            </a:r>
            <a:r>
              <a:rPr lang="en-US" sz="1200" dirty="0" err="1">
                <a:solidFill>
                  <a:schemeClr val="tx1"/>
                </a:solidFill>
              </a:rPr>
              <a:t>Mirkin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A1E6B6-30F5-4377-888D-822BCBC12AD3}"/>
              </a:ext>
            </a:extLst>
          </p:cNvPr>
          <p:cNvCxnSpPr>
            <a:cxnSpLocks/>
            <a:stCxn id="24" idx="3"/>
            <a:endCxn id="4" idx="1"/>
          </p:cNvCxnSpPr>
          <p:nvPr/>
        </p:nvCxnSpPr>
        <p:spPr>
          <a:xfrm flipV="1">
            <a:off x="1059768" y="4233817"/>
            <a:ext cx="209839" cy="130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5EC8A7-AE6B-4F4B-A437-998909926079}"/>
              </a:ext>
            </a:extLst>
          </p:cNvPr>
          <p:cNvCxnSpPr/>
          <p:nvPr/>
        </p:nvCxnSpPr>
        <p:spPr>
          <a:xfrm>
            <a:off x="971007" y="5505533"/>
            <a:ext cx="2490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AC0DC6-6221-471D-A1FE-5A6D5F99B55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397660" y="5349332"/>
            <a:ext cx="0" cy="155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A8AB3D-07F3-436A-8058-86CEDFEAEF75}"/>
              </a:ext>
            </a:extLst>
          </p:cNvPr>
          <p:cNvCxnSpPr>
            <a:cxnSpLocks/>
          </p:cNvCxnSpPr>
          <p:nvPr/>
        </p:nvCxnSpPr>
        <p:spPr>
          <a:xfrm>
            <a:off x="968107" y="5521339"/>
            <a:ext cx="0" cy="182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FCF12-3E5F-410F-A65C-642F1EF79726}"/>
              </a:ext>
            </a:extLst>
          </p:cNvPr>
          <p:cNvCxnSpPr>
            <a:cxnSpLocks/>
          </p:cNvCxnSpPr>
          <p:nvPr/>
        </p:nvCxnSpPr>
        <p:spPr>
          <a:xfrm>
            <a:off x="3466662" y="5505292"/>
            <a:ext cx="0" cy="182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1AFD0-7133-43EC-A961-A206E17A1D33}"/>
              </a:ext>
            </a:extLst>
          </p:cNvPr>
          <p:cNvCxnSpPr>
            <a:cxnSpLocks/>
          </p:cNvCxnSpPr>
          <p:nvPr/>
        </p:nvCxnSpPr>
        <p:spPr>
          <a:xfrm>
            <a:off x="2251471" y="5505291"/>
            <a:ext cx="0" cy="182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CCFF676-4FE0-4A2B-8BB9-83342C993CBA}"/>
              </a:ext>
            </a:extLst>
          </p:cNvPr>
          <p:cNvSpPr/>
          <p:nvPr/>
        </p:nvSpPr>
        <p:spPr>
          <a:xfrm>
            <a:off x="1270595" y="3859375"/>
            <a:ext cx="1066905" cy="288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Vicky Davey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(interagency)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48FCBC-70A1-4305-BD26-4F4E96F0AC74}"/>
              </a:ext>
            </a:extLst>
          </p:cNvPr>
          <p:cNvSpPr/>
          <p:nvPr/>
        </p:nvSpPr>
        <p:spPr>
          <a:xfrm>
            <a:off x="2421723" y="3855591"/>
            <a:ext cx="1066905" cy="288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Jane Battles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(ORD/VA)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5C8593-B5C3-460A-8145-CDF97EC696E5}"/>
              </a:ext>
            </a:extLst>
          </p:cNvPr>
          <p:cNvSpPr/>
          <p:nvPr/>
        </p:nvSpPr>
        <p:spPr>
          <a:xfrm>
            <a:off x="1519310" y="4432187"/>
            <a:ext cx="1815915" cy="917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63C33C-DE4C-40D6-8F9B-FD90EDE9B8D1}"/>
              </a:ext>
            </a:extLst>
          </p:cNvPr>
          <p:cNvSpPr txBox="1"/>
          <p:nvPr/>
        </p:nvSpPr>
        <p:spPr>
          <a:xfrm>
            <a:off x="8063386" y="6020358"/>
            <a:ext cx="911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Draft 3/18/2020</a:t>
            </a:r>
          </a:p>
        </p:txBody>
      </p:sp>
    </p:spTree>
    <p:extLst>
      <p:ext uri="{BB962C8B-B14F-4D97-AF65-F5344CB8AC3E}">
        <p14:creationId xmlns:p14="http://schemas.microsoft.com/office/powerpoint/2010/main" val="136858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6989-B05C-43DA-84E1-39D0A6FF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COVID-19 RESPONSE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05C2-1AC9-41AE-80D6-09B14B61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" y="1511559"/>
            <a:ext cx="3635116" cy="4190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ORD members</a:t>
            </a:r>
          </a:p>
          <a:p>
            <a:r>
              <a:rPr lang="en-US" sz="2000" dirty="0"/>
              <a:t>Rachel </a:t>
            </a:r>
            <a:r>
              <a:rPr lang="en-US" sz="2000" dirty="0" err="1"/>
              <a:t>Ramoni</a:t>
            </a:r>
            <a:endParaRPr lang="en-US" sz="2000" dirty="0"/>
          </a:p>
          <a:p>
            <a:r>
              <a:rPr lang="en-US" sz="2000" dirty="0"/>
              <a:t>David Atkins</a:t>
            </a:r>
          </a:p>
          <a:p>
            <a:r>
              <a:rPr lang="en-US" sz="2000" dirty="0"/>
              <a:t>Jane Battles</a:t>
            </a:r>
          </a:p>
          <a:p>
            <a:r>
              <a:rPr lang="en-US" sz="2000" dirty="0" err="1"/>
              <a:t>Marisue</a:t>
            </a:r>
            <a:r>
              <a:rPr lang="en-US" sz="2000" dirty="0"/>
              <a:t> Cody</a:t>
            </a:r>
          </a:p>
          <a:p>
            <a:r>
              <a:rPr lang="en-US" sz="2000" dirty="0"/>
              <a:t>Vicky Davey</a:t>
            </a:r>
          </a:p>
          <a:p>
            <a:r>
              <a:rPr lang="en-US" sz="2000" dirty="0"/>
              <a:t>Amanda Garcia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0AEED-DA82-46BF-B9D9-34CF42407D5B}"/>
              </a:ext>
            </a:extLst>
          </p:cNvPr>
          <p:cNvSpPr txBox="1">
            <a:spLocks/>
          </p:cNvSpPr>
          <p:nvPr/>
        </p:nvSpPr>
        <p:spPr>
          <a:xfrm>
            <a:off x="5280284" y="1571518"/>
            <a:ext cx="3451486" cy="419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Scientific Steering Committee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Sheldon Brown (Bronx)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Robert Bonomo (Cleveland)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Scott </a:t>
            </a:r>
            <a:r>
              <a:rPr lang="en-US" sz="2000" dirty="0" err="1"/>
              <a:t>DuVall</a:t>
            </a:r>
            <a:r>
              <a:rPr lang="en-US" sz="2000" dirty="0"/>
              <a:t> (Salt Lake City)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Sarah George (St. Louis)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Mark Holodniy (Palo Alto)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4CD5C-29B0-4D6A-8ADA-2C96713EFD4F}"/>
              </a:ext>
            </a:extLst>
          </p:cNvPr>
          <p:cNvSpPr txBox="1"/>
          <p:nvPr/>
        </p:nvSpPr>
        <p:spPr>
          <a:xfrm>
            <a:off x="352269" y="4550273"/>
            <a:ext cx="855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Priorities: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Coordinating / maximizing VA research contribution to national effort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field operations &amp; responses to COVID-19 and impacts on research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ORD staff safety /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66006-1105-4439-B7E3-0D662888C378}"/>
              </a:ext>
            </a:extLst>
          </p:cNvPr>
          <p:cNvSpPr txBox="1"/>
          <p:nvPr/>
        </p:nvSpPr>
        <p:spPr>
          <a:xfrm>
            <a:off x="2517097" y="1918439"/>
            <a:ext cx="2823149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Grant Huang</a:t>
            </a:r>
          </a:p>
          <a:p>
            <a:pPr marL="342900" lvl="1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Mary Kelleher</a:t>
            </a:r>
          </a:p>
          <a:p>
            <a:pPr marL="342900" lvl="1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Molly Klote</a:t>
            </a:r>
          </a:p>
          <a:p>
            <a:pPr marL="342900" lvl="1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Mitch </a:t>
            </a:r>
            <a:r>
              <a:rPr lang="en-US" sz="2000" dirty="0" err="1"/>
              <a:t>Mirkin</a:t>
            </a:r>
            <a:endParaRPr lang="en-US" sz="2000" dirty="0"/>
          </a:p>
          <a:p>
            <a:pPr marL="342900" lvl="1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Wendy Tenhula</a:t>
            </a:r>
          </a:p>
          <a:p>
            <a:pPr>
              <a:spcBef>
                <a:spcPts val="48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7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195F-2CEF-46A9-BB4D-174752F9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COVID-19 RESPONSE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89B4-1540-4C38-9C98-23FA09AA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50"/>
            <a:ext cx="8229600" cy="4190513"/>
          </a:xfrm>
        </p:spPr>
        <p:txBody>
          <a:bodyPr/>
          <a:lstStyle/>
          <a:p>
            <a:r>
              <a:rPr lang="en-US" dirty="0"/>
              <a:t>Daily team briefing reviews activities and discusses progress on activities</a:t>
            </a:r>
          </a:p>
          <a:p>
            <a:pPr lvl="1"/>
            <a:r>
              <a:rPr lang="en-US" dirty="0"/>
              <a:t>Research, Field ops, ORD Staff</a:t>
            </a:r>
          </a:p>
          <a:p>
            <a:pPr lvl="1"/>
            <a:r>
              <a:rPr lang="en-US" dirty="0"/>
              <a:t>Identifies other groups or VA / VHA offices to engage</a:t>
            </a:r>
          </a:p>
          <a:p>
            <a:pPr lvl="1"/>
            <a:endParaRPr lang="en-US" dirty="0"/>
          </a:p>
          <a:p>
            <a:r>
              <a:rPr lang="en-US" dirty="0"/>
              <a:t>Actions and/work groups tasked to members or other ORD/field staff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0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3390</Words>
  <Application>Microsoft Office PowerPoint</Application>
  <PresentationFormat>On-screen Show (4:3)</PresentationFormat>
  <Paragraphs>484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Georgia</vt:lpstr>
      <vt:lpstr>Symbol</vt:lpstr>
      <vt:lpstr>Times New Roman</vt:lpstr>
      <vt:lpstr>Wingdings</vt:lpstr>
      <vt:lpstr>Office Theme</vt:lpstr>
      <vt:lpstr>ORD RESEARCH RESPONSE TO COVID-19</vt:lpstr>
      <vt:lpstr>PRESENTERS (in order of presentations)</vt:lpstr>
      <vt:lpstr>OUTLINE</vt:lpstr>
      <vt:lpstr>BEFORE STARTING…</vt:lpstr>
      <vt:lpstr>COMMENTS FROM THE CHIEF RESEARCH AND DEVELOPMENT OFFICER</vt:lpstr>
      <vt:lpstr>CHRONOLOGY</vt:lpstr>
      <vt:lpstr>ORD COVID-19 RESPONSE TEAMS</vt:lpstr>
      <vt:lpstr>ORD COVID-19 RESPONSE TEAM</vt:lpstr>
      <vt:lpstr>ORD COVID-19 RESPONSE TEAM</vt:lpstr>
      <vt:lpstr>CONTACTING ORD</vt:lpstr>
      <vt:lpstr>ORD COVID-19 SHAREPOINT SITE</vt:lpstr>
      <vt:lpstr>PowerPoint Presentation</vt:lpstr>
      <vt:lpstr>PowerPoint Presentation</vt:lpstr>
      <vt:lpstr>PowerPoint Presentation</vt:lpstr>
      <vt:lpstr>PowerPoint Presentation</vt:lpstr>
      <vt:lpstr>TAKE AWAYS</vt:lpstr>
      <vt:lpstr>Regulatory Issues and Human subjects protections</vt:lpstr>
      <vt:lpstr>CLINICAL SCREENING PROCEDURES / MODIFYING STUDY PROCEDURES</vt:lpstr>
      <vt:lpstr>CHANGES IN RESEARCH PROCEDURES</vt:lpstr>
      <vt:lpstr>PROTOCOL AMENDMENTS</vt:lpstr>
      <vt:lpstr>ADMINISTRATIVE HOLD ON ORD FUNDED STUDIES</vt:lpstr>
      <vt:lpstr>CRITICAL INTERACTIONS</vt:lpstr>
      <vt:lpstr>WHAT WORK CAN and CAN’T BE DONE?</vt:lpstr>
      <vt:lpstr>THINGS TO DO</vt:lpstr>
      <vt:lpstr>Expanded Access / Compassionate Use</vt:lpstr>
      <vt:lpstr>Expanded Access Use of for Investigational Drugs in VA:  Focus on COVID-19 </vt:lpstr>
      <vt:lpstr>Common Pathways for Use of Drugs and Biologics</vt:lpstr>
      <vt:lpstr>What Research Committees or Subcommittees are Required to Review or Approve When a VA Physician Wants to Request an Investigational Drug or Biologic Related to COVID-19 Through Expanded Access?</vt:lpstr>
      <vt:lpstr>The Expanded Access Program to Remdesivir  (Gilead Sciences, Inc.)</vt:lpstr>
      <vt:lpstr>Support Center for Facilitating Questions about Expanded Access Uses of Investigational Drugs and Biologics: COVID-19</vt:lpstr>
      <vt:lpstr>What about Medical Centers without an IRB?</vt:lpstr>
      <vt:lpstr>Summary</vt:lpstr>
      <vt:lpstr>Frequently Asked QUestions</vt:lpstr>
      <vt:lpstr>ORDCOVID19 mailbox – MAIL CALL</vt:lpstr>
      <vt:lpstr>FIELD OPERATIONS</vt:lpstr>
      <vt:lpstr>FIELD OPERATIONS</vt:lpstr>
      <vt:lpstr>STUDY MODIFICATIONS</vt:lpstr>
      <vt:lpstr>BUDGET EXTENSIONS</vt:lpstr>
      <vt:lpstr>RESEARCH SERVICE CONTACTS</vt:lpstr>
      <vt:lpstr>RESEARCH INTERESTS</vt:lpstr>
      <vt:lpstr>Rapid Response Research Projects (CSR&amp;D, HSR&amp;D) </vt:lpstr>
      <vt:lpstr>Rapid Response Research Projects – Logistics</vt:lpstr>
      <vt:lpstr>TAKE AWAYS</vt:lpstr>
      <vt:lpstr>COVID-19 and  SARS-CoV-2 Research Opportunities and Ideas</vt:lpstr>
      <vt:lpstr>Interagency Opportunities</vt:lpstr>
      <vt:lpstr>Interagency (NIH)—Specimen Collection</vt:lpstr>
      <vt:lpstr>Interagency (NIH)—Placebo-Controlled Remdesivir Trial</vt:lpstr>
      <vt:lpstr>Interagency (DoD and HHS)—EPICC-EID</vt:lpstr>
      <vt:lpstr>Interagency (NIH)—Intravenous Immune Globulin (IVIG)</vt:lpstr>
      <vt:lpstr>Ideas submitted by VA investigators to ORD</vt:lpstr>
      <vt:lpstr>More ideas submitted by VA investigators to ORD</vt:lpstr>
      <vt:lpstr>Pharmaceutical</vt:lpstr>
      <vt:lpstr>Thank you to the VA researchers from these medical centers who’ve offered to help!</vt:lpstr>
      <vt:lpstr>CLOSING THOUGHTS</vt:lpstr>
      <vt:lpstr>QUESTIONS OR NEED HELP?</vt:lpstr>
      <vt:lpstr>THANK YOU AND QUESTIONS</vt:lpstr>
      <vt:lpstr>Availability of Recording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 RESEARCH RESPONSE TO COVID-19</dc:title>
  <dc:creator>Huang, Grant</dc:creator>
  <cp:keywords>ORD Research Response to  COVID-19</cp:keywords>
  <cp:lastModifiedBy>Rivera, Portia T</cp:lastModifiedBy>
  <cp:revision>47</cp:revision>
  <dcterms:created xsi:type="dcterms:W3CDTF">2020-03-18T22:05:48Z</dcterms:created>
  <dcterms:modified xsi:type="dcterms:W3CDTF">2020-03-24T14:28:16Z</dcterms:modified>
</cp:coreProperties>
</file>